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4" r:id="rId9"/>
    <p:sldId id="265" r:id="rId10"/>
    <p:sldId id="293" r:id="rId11"/>
    <p:sldId id="266" r:id="rId12"/>
    <p:sldId id="267" r:id="rId13"/>
    <p:sldId id="269" r:id="rId14"/>
    <p:sldId id="268" r:id="rId15"/>
    <p:sldId id="294" r:id="rId16"/>
    <p:sldId id="270" r:id="rId17"/>
    <p:sldId id="271" r:id="rId18"/>
    <p:sldId id="272" r:id="rId19"/>
    <p:sldId id="295" r:id="rId20"/>
    <p:sldId id="273" r:id="rId21"/>
    <p:sldId id="283" r:id="rId22"/>
    <p:sldId id="275" r:id="rId23"/>
    <p:sldId id="291" r:id="rId24"/>
    <p:sldId id="296" r:id="rId25"/>
    <p:sldId id="278" r:id="rId26"/>
    <p:sldId id="279" r:id="rId27"/>
    <p:sldId id="297" r:id="rId28"/>
    <p:sldId id="282" r:id="rId29"/>
    <p:sldId id="284" r:id="rId30"/>
    <p:sldId id="285" r:id="rId31"/>
    <p:sldId id="286" r:id="rId32"/>
    <p:sldId id="298" r:id="rId33"/>
    <p:sldId id="288" r:id="rId34"/>
    <p:sldId id="289" r:id="rId35"/>
    <p:sldId id="290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4660"/>
  </p:normalViewPr>
  <p:slideViewPr>
    <p:cSldViewPr snapToGrid="0">
      <p:cViewPr varScale="1">
        <p:scale>
          <a:sx n="121" d="100"/>
          <a:sy n="121" d="100"/>
        </p:scale>
        <p:origin x="461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33C5CB-4D92-4C99-9BFB-67D1192E99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361E108-A420-48D1-B3F5-0C94EADBCB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2FDBBC-F7A1-4887-9B5F-841781358D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F48E4-D097-44BA-99D0-89DD8165481A}" type="datetimeFigureOut">
              <a:rPr lang="en-SG" smtClean="0"/>
              <a:t>14 Dec 2020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3D43BF-1482-48AF-86F6-A22E018F1D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5FA018-B69B-441A-AB75-436E8C7CA4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5AA59-BBE3-48E2-8524-E6E260743428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190122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CB4689-F230-4499-825D-D6ACA4447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4F2A85-5826-48D1-8009-1AEA9C4331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44197E-F56D-4300-A540-DB5139377B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F48E4-D097-44BA-99D0-89DD8165481A}" type="datetimeFigureOut">
              <a:rPr lang="en-SG" smtClean="0"/>
              <a:t>14 Dec 2020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F4AE67-C316-4D7B-9336-D936BCD1DA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ED7119-14BE-470D-91C3-29BFF79E8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5AA59-BBE3-48E2-8524-E6E260743428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8389525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9ED517C-093D-4BCE-886D-4CAF1DEE249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A81D841-0126-42E1-8FD3-113761401F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320CBA-FF8A-41AA-B4E3-8764FB8CC1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F48E4-D097-44BA-99D0-89DD8165481A}" type="datetimeFigureOut">
              <a:rPr lang="en-SG" smtClean="0"/>
              <a:t>14 Dec 2020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3F48D3-832F-4FFC-9D5A-3AE905987F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92527E-0343-4782-B89F-8CA3E76ED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5AA59-BBE3-48E2-8524-E6E260743428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8604729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FCFC6D-7D6D-4116-8774-4D1FAA7393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E50296-15FD-44FC-A31A-C6AB1FD47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9C92A6-A2DD-46AD-A9A4-65E4EE9C34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F48E4-D097-44BA-99D0-89DD8165481A}" type="datetimeFigureOut">
              <a:rPr lang="en-SG" smtClean="0"/>
              <a:t>14 Dec 2020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A9469F-A075-4194-844A-E893B7592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223113-29B6-4C95-BCA9-32C20E4767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5AA59-BBE3-48E2-8524-E6E260743428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3287398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04D27B-EEDF-4F0F-AC5C-926CEC1E09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9A492A-B2C6-4DDB-BBBC-926A141DC9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F00A95-C4D3-4B06-AC92-DF2119AA5A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F48E4-D097-44BA-99D0-89DD8165481A}" type="datetimeFigureOut">
              <a:rPr lang="en-SG" smtClean="0"/>
              <a:t>14 Dec 2020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6131A7-6AC9-4636-9B55-25E7FB9AD9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72250E-C549-4522-B433-6D7412B0C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5AA59-BBE3-48E2-8524-E6E260743428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6315294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FD4EC1-1ED2-48AC-A078-540F2A6B2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20C35C-9341-4A9B-91FE-0BA809A6A4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3CD694-C3A3-40A2-90CB-3BECB482B4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91EA05-3E0A-4A04-927E-507D05319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F48E4-D097-44BA-99D0-89DD8165481A}" type="datetimeFigureOut">
              <a:rPr lang="en-SG" smtClean="0"/>
              <a:t>14 Dec 2020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0CCE9A-FA71-48EE-B553-C4F51E8D7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E37CB1-6D7E-4972-A530-A33E17BB5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5AA59-BBE3-48E2-8524-E6E260743428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9685639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C72C38-A1A2-4AD9-BFA3-52D125F0C8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30504B-2E44-4B2E-999A-2CCF34B712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F408EA-2C44-46E9-9888-E9599AE1FF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9D6D497-5CA0-432C-BB23-0B0B31E65E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3A96AD8-13B0-41E9-AC72-CA1C6FEFA64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C3B8FC1-E2FA-44F2-A0CB-8C9E27144C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F48E4-D097-44BA-99D0-89DD8165481A}" type="datetimeFigureOut">
              <a:rPr lang="en-SG" smtClean="0"/>
              <a:t>14 Dec 2020</a:t>
            </a:fld>
            <a:endParaRPr lang="en-S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5DB5B0D-5A5C-4679-A86A-239A25C701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5DAF0D0-1A76-4F5A-A8B4-C5FF1192A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5AA59-BBE3-48E2-8524-E6E260743428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1451728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8B0CE1-C347-4DAF-8181-BA333B482A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E4C1EA5-E420-4166-885A-C91141A3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F48E4-D097-44BA-99D0-89DD8165481A}" type="datetimeFigureOut">
              <a:rPr lang="en-SG" smtClean="0"/>
              <a:t>14 Dec 2020</a:t>
            </a:fld>
            <a:endParaRPr lang="en-S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884197-2C07-421E-93DD-60CA3B78DA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57287F-205A-4C1B-BD18-D9601776C7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5AA59-BBE3-48E2-8524-E6E260743428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4392477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DB3E61B-573A-4240-9C28-3E49CAE49F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F48E4-D097-44BA-99D0-89DD8165481A}" type="datetimeFigureOut">
              <a:rPr lang="en-SG" smtClean="0"/>
              <a:t>14 Dec 2020</a:t>
            </a:fld>
            <a:endParaRPr lang="en-S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758669B-6787-4FBF-AF09-7030578AD3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14958A-535A-4EBF-A29A-E26441CFA8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5AA59-BBE3-48E2-8524-E6E260743428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4889713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181B9-2532-46B5-A75D-453FFA66D1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A39A77-A368-4DBA-A7B0-DE4935DB2D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B2F46D-F60E-42AC-B6C7-5357F12A31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C3987D-346B-40FB-A106-712AD72088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F48E4-D097-44BA-99D0-89DD8165481A}" type="datetimeFigureOut">
              <a:rPr lang="en-SG" smtClean="0"/>
              <a:t>14 Dec 2020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390AF7-CE85-46DE-AD79-0A8E369627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49F525-4A3E-4022-9ED0-C9385C1CB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5AA59-BBE3-48E2-8524-E6E260743428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8573345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329C4-1CF2-4B98-93E6-0AF056B021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06C5B4B-A0E8-4151-A193-D85AF93D708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0DEAB0-F850-4D87-8F5E-C9D87BA2B8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F90B26-0427-4786-B0A3-0A88EF5558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F48E4-D097-44BA-99D0-89DD8165481A}" type="datetimeFigureOut">
              <a:rPr lang="en-SG" smtClean="0"/>
              <a:t>14 Dec 2020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796AC4-5BCD-4CC9-ABAE-1B12F3B192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DE6C06-73B5-4C1B-AA54-F44604944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5AA59-BBE3-48E2-8524-E6E260743428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7646866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DB1E0C0-7439-4AAF-B416-8F17620550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54A57B-6AEF-4FC8-B035-1B892AD2B3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0A1C2A-9326-47CD-B0C2-371BD5BBF49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3F48E4-D097-44BA-99D0-89DD8165481A}" type="datetimeFigureOut">
              <a:rPr lang="en-SG" smtClean="0"/>
              <a:t>14 Dec 2020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81C49D-1118-4F5D-A3E1-B34022286C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D7D2F4-C016-4794-8155-3F5D97BE60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75AA59-BBE3-48E2-8524-E6E260743428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568360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www.kaggle.com/mdabbert/ultimate-ufc-dataset?select=ufc-master.csv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9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person, sport, person, boxing&#10;&#10;Description automatically generated">
            <a:extLst>
              <a:ext uri="{FF2B5EF4-FFF2-40B4-BE49-F238E27FC236}">
                <a16:creationId xmlns:a16="http://schemas.microsoft.com/office/drawing/2014/main" id="{198A4B83-D4DD-439C-839E-60411439608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585" b="909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7" name="Rectangle 11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54B929-0A6E-478A-8181-915F2B7F85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n-SG" sz="4800" dirty="0"/>
              <a:t>Optimizing sportsbook betting odds for UFC fights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F535AA-AFB6-4F25-B9EF-3A6A4D54F8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pPr algn="l"/>
            <a:r>
              <a:rPr lang="en-SG" sz="2000" dirty="0"/>
              <a:t>Kester Chia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922001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0">
            <a:extLst>
              <a:ext uri="{FF2B5EF4-FFF2-40B4-BE49-F238E27FC236}">
                <a16:creationId xmlns:a16="http://schemas.microsoft.com/office/drawing/2014/main" id="{6DDA8CE9-E0A6-4FF2-823D-D08607606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22">
            <a:extLst>
              <a:ext uri="{FF2B5EF4-FFF2-40B4-BE49-F238E27FC236}">
                <a16:creationId xmlns:a16="http://schemas.microsoft.com/office/drawing/2014/main" id="{11195564-33B9-434B-9641-764F5905A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36" name="Group 24">
            <a:extLst>
              <a:ext uri="{FF2B5EF4-FFF2-40B4-BE49-F238E27FC236}">
                <a16:creationId xmlns:a16="http://schemas.microsoft.com/office/drawing/2014/main" id="{1D18C537-E336-47C4-836B-C342A230F8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-52475" y="1"/>
            <a:ext cx="4262009" cy="2602764"/>
            <a:chOff x="6867015" y="-1"/>
            <a:chExt cx="5324985" cy="3251912"/>
          </a:xfrm>
          <a:solidFill>
            <a:schemeClr val="accent5">
              <a:alpha val="5000"/>
            </a:schemeClr>
          </a:solidFill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481F97D2-9A0D-4CA5-B9AF-27B558BCF1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Freeform: Shape 26">
              <a:extLst>
                <a:ext uri="{FF2B5EF4-FFF2-40B4-BE49-F238E27FC236}">
                  <a16:creationId xmlns:a16="http://schemas.microsoft.com/office/drawing/2014/main" id="{6678A47C-892D-47C9-A5D8-F8860B1B05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D9E8FDFA-59ED-4D6F-BA20-10CDF8436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E958D9A5-8003-4D92-8C05-787C630F75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5A1259D8-0C3A-4069-A22F-537BBBB61A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60995" y="62352"/>
            <a:ext cx="6028697" cy="6795648"/>
            <a:chOff x="6160995" y="62352"/>
            <a:chExt cx="6028697" cy="6795648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D90700B4-CEB5-450F-9EA7-95E355B503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82080" y="81632"/>
              <a:ext cx="6007612" cy="6776368"/>
            </a:xfrm>
            <a:custGeom>
              <a:avLst/>
              <a:gdLst>
                <a:gd name="connsiteX0" fmla="*/ 4493599 w 6007612"/>
                <a:gd name="connsiteY0" fmla="*/ 0 h 6797829"/>
                <a:gd name="connsiteX1" fmla="*/ 5981837 w 6007612"/>
                <a:gd name="connsiteY1" fmla="*/ 314220 h 6797829"/>
                <a:gd name="connsiteX2" fmla="*/ 6007612 w 6007612"/>
                <a:gd name="connsiteY2" fmla="*/ 327088 h 6797829"/>
                <a:gd name="connsiteX3" fmla="*/ 6007612 w 6007612"/>
                <a:gd name="connsiteY3" fmla="*/ 1316637 h 6797829"/>
                <a:gd name="connsiteX4" fmla="*/ 5852405 w 6007612"/>
                <a:gd name="connsiteY4" fmla="*/ 1209899 h 6797829"/>
                <a:gd name="connsiteX5" fmla="*/ 5622498 w 6007612"/>
                <a:gd name="connsiteY5" fmla="*/ 1086619 h 6797829"/>
                <a:gd name="connsiteX6" fmla="*/ 4493032 w 6007612"/>
                <a:gd name="connsiteY6" fmla="*/ 851533 h 6797829"/>
                <a:gd name="connsiteX7" fmla="*/ 3155579 w 6007612"/>
                <a:gd name="connsiteY7" fmla="*/ 1108326 h 6797829"/>
                <a:gd name="connsiteX8" fmla="*/ 1963832 w 6007612"/>
                <a:gd name="connsiteY8" fmla="*/ 1817700 h 6797829"/>
                <a:gd name="connsiteX9" fmla="*/ 1144646 w 6007612"/>
                <a:gd name="connsiteY9" fmla="*/ 2832814 h 6797829"/>
                <a:gd name="connsiteX10" fmla="*/ 851249 w 6007612"/>
                <a:gd name="connsiteY10" fmla="*/ 3998599 h 6797829"/>
                <a:gd name="connsiteX11" fmla="*/ 1336319 w 6007612"/>
                <a:gd name="connsiteY11" fmla="*/ 5057837 h 6797829"/>
                <a:gd name="connsiteX12" fmla="*/ 1597084 w 6007612"/>
                <a:gd name="connsiteY12" fmla="*/ 5424583 h 6797829"/>
                <a:gd name="connsiteX13" fmla="*/ 2591910 w 6007612"/>
                <a:gd name="connsiteY13" fmla="*/ 6440122 h 6797829"/>
                <a:gd name="connsiteX14" fmla="*/ 3899854 w 6007612"/>
                <a:gd name="connsiteY14" fmla="*/ 6780621 h 6797829"/>
                <a:gd name="connsiteX15" fmla="*/ 4741172 w 6007612"/>
                <a:gd name="connsiteY15" fmla="*/ 6563979 h 6797829"/>
                <a:gd name="connsiteX16" fmla="*/ 5649171 w 6007612"/>
                <a:gd name="connsiteY16" fmla="*/ 5938452 h 6797829"/>
                <a:gd name="connsiteX17" fmla="*/ 5873475 w 6007612"/>
                <a:gd name="connsiteY17" fmla="*/ 5764656 h 6797829"/>
                <a:gd name="connsiteX18" fmla="*/ 6007612 w 6007612"/>
                <a:gd name="connsiteY18" fmla="*/ 5660343 h 6797829"/>
                <a:gd name="connsiteX19" fmla="*/ 6007612 w 6007612"/>
                <a:gd name="connsiteY19" fmla="*/ 6737454 h 6797829"/>
                <a:gd name="connsiteX20" fmla="*/ 5929386 w 6007612"/>
                <a:gd name="connsiteY20" fmla="*/ 6797829 h 6797829"/>
                <a:gd name="connsiteX21" fmla="*/ 1656512 w 6007612"/>
                <a:gd name="connsiteY21" fmla="*/ 6797829 h 6797829"/>
                <a:gd name="connsiteX22" fmla="*/ 1630254 w 6007612"/>
                <a:gd name="connsiteY22" fmla="*/ 6775222 h 6797829"/>
                <a:gd name="connsiteX23" fmla="*/ 892250 w 6007612"/>
                <a:gd name="connsiteY23" fmla="*/ 5902700 h 6797829"/>
                <a:gd name="connsiteX24" fmla="*/ 0 w 6007612"/>
                <a:gd name="connsiteY24" fmla="*/ 3998599 h 6797829"/>
                <a:gd name="connsiteX25" fmla="*/ 4493032 w 6007612"/>
                <a:gd name="connsiteY25" fmla="*/ 285 h 6797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007612" h="6797829">
                  <a:moveTo>
                    <a:pt x="4493599" y="0"/>
                  </a:moveTo>
                  <a:cubicBezTo>
                    <a:pt x="5048011" y="0"/>
                    <a:pt x="5546284" y="111886"/>
                    <a:pt x="5981837" y="314220"/>
                  </a:cubicBezTo>
                  <a:lnTo>
                    <a:pt x="6007612" y="327088"/>
                  </a:lnTo>
                  <a:lnTo>
                    <a:pt x="6007612" y="1316637"/>
                  </a:lnTo>
                  <a:lnTo>
                    <a:pt x="5852405" y="1209899"/>
                  </a:lnTo>
                  <a:cubicBezTo>
                    <a:pt x="5778266" y="1164709"/>
                    <a:pt x="5701526" y="1123535"/>
                    <a:pt x="5622498" y="1086619"/>
                  </a:cubicBezTo>
                  <a:cubicBezTo>
                    <a:pt x="5286822" y="930699"/>
                    <a:pt x="4906882" y="851533"/>
                    <a:pt x="4493032" y="851533"/>
                  </a:cubicBezTo>
                  <a:cubicBezTo>
                    <a:pt x="4056201" y="851533"/>
                    <a:pt x="3593263" y="940631"/>
                    <a:pt x="3155579" y="1108326"/>
                  </a:cubicBezTo>
                  <a:cubicBezTo>
                    <a:pt x="2721215" y="1275979"/>
                    <a:pt x="2318305" y="1515819"/>
                    <a:pt x="1963832" y="1817700"/>
                  </a:cubicBezTo>
                  <a:cubicBezTo>
                    <a:pt x="1617657" y="2114360"/>
                    <a:pt x="1334332" y="2465358"/>
                    <a:pt x="1144646" y="2832814"/>
                  </a:cubicBezTo>
                  <a:cubicBezTo>
                    <a:pt x="950561" y="3210060"/>
                    <a:pt x="851249" y="3602202"/>
                    <a:pt x="851249" y="3998599"/>
                  </a:cubicBezTo>
                  <a:cubicBezTo>
                    <a:pt x="851249" y="4377547"/>
                    <a:pt x="999792" y="4597311"/>
                    <a:pt x="1336319" y="5057837"/>
                  </a:cubicBezTo>
                  <a:cubicBezTo>
                    <a:pt x="1420450" y="5173181"/>
                    <a:pt x="1507419" y="5292497"/>
                    <a:pt x="1597084" y="5424583"/>
                  </a:cubicBezTo>
                  <a:cubicBezTo>
                    <a:pt x="1914175" y="5891917"/>
                    <a:pt x="2239493" y="6224189"/>
                    <a:pt x="2591910" y="6440122"/>
                  </a:cubicBezTo>
                  <a:cubicBezTo>
                    <a:pt x="2965467" y="6669393"/>
                    <a:pt x="3393219" y="6780621"/>
                    <a:pt x="3899854" y="6780621"/>
                  </a:cubicBezTo>
                  <a:cubicBezTo>
                    <a:pt x="4187861" y="6780621"/>
                    <a:pt x="4454583" y="6711812"/>
                    <a:pt x="4741172" y="6563979"/>
                  </a:cubicBezTo>
                  <a:cubicBezTo>
                    <a:pt x="5034852" y="6412173"/>
                    <a:pt x="5326263" y="6190848"/>
                    <a:pt x="5649171" y="5938452"/>
                  </a:cubicBezTo>
                  <a:cubicBezTo>
                    <a:pt x="5724931" y="5879291"/>
                    <a:pt x="5800409" y="5821406"/>
                    <a:pt x="5873475" y="5764656"/>
                  </a:cubicBezTo>
                  <a:lnTo>
                    <a:pt x="6007612" y="5660343"/>
                  </a:lnTo>
                  <a:lnTo>
                    <a:pt x="6007612" y="6737454"/>
                  </a:lnTo>
                  <a:lnTo>
                    <a:pt x="5929386" y="6797829"/>
                  </a:lnTo>
                  <a:lnTo>
                    <a:pt x="1656512" y="6797829"/>
                  </a:lnTo>
                  <a:lnTo>
                    <a:pt x="1630254" y="6775222"/>
                  </a:lnTo>
                  <a:cubicBezTo>
                    <a:pt x="1360562" y="6528765"/>
                    <a:pt x="1117699" y="6235219"/>
                    <a:pt x="892250" y="5902700"/>
                  </a:cubicBezTo>
                  <a:cubicBezTo>
                    <a:pt x="459249" y="5264548"/>
                    <a:pt x="0" y="4826722"/>
                    <a:pt x="0" y="3998599"/>
                  </a:cubicBezTo>
                  <a:cubicBezTo>
                    <a:pt x="0" y="1790460"/>
                    <a:pt x="2262336" y="285"/>
                    <a:pt x="4493032" y="2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0582300F-F646-4FC3-94FC-0582F4B5E0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60995" y="62352"/>
              <a:ext cx="6028697" cy="6795648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FBB8E8B8-1900-4326-8858-F375F5D8A0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63721" y="81632"/>
              <a:ext cx="6025971" cy="6776368"/>
            </a:xfrm>
            <a:custGeom>
              <a:avLst/>
              <a:gdLst>
                <a:gd name="connsiteX0" fmla="*/ 6025971 w 6025971"/>
                <a:gd name="connsiteY0" fmla="*/ 5825635 h 6797829"/>
                <a:gd name="connsiteX1" fmla="*/ 6025971 w 6025971"/>
                <a:gd name="connsiteY1" fmla="*/ 6723285 h 6797829"/>
                <a:gd name="connsiteX2" fmla="*/ 5929386 w 6025971"/>
                <a:gd name="connsiteY2" fmla="*/ 6797829 h 6797829"/>
                <a:gd name="connsiteX3" fmla="*/ 4560411 w 6025971"/>
                <a:gd name="connsiteY3" fmla="*/ 6797829 h 6797829"/>
                <a:gd name="connsiteX4" fmla="*/ 4597731 w 6025971"/>
                <a:gd name="connsiteY4" fmla="*/ 6785305 h 6797829"/>
                <a:gd name="connsiteX5" fmla="*/ 5736707 w 6025971"/>
                <a:gd name="connsiteY5" fmla="*/ 6050108 h 6797829"/>
                <a:gd name="connsiteX6" fmla="*/ 5960301 w 6025971"/>
                <a:gd name="connsiteY6" fmla="*/ 5876738 h 6797829"/>
                <a:gd name="connsiteX7" fmla="*/ 4493599 w 6025971"/>
                <a:gd name="connsiteY7" fmla="*/ 0 h 6797829"/>
                <a:gd name="connsiteX8" fmla="*/ 5981837 w 6025971"/>
                <a:gd name="connsiteY8" fmla="*/ 314220 h 6797829"/>
                <a:gd name="connsiteX9" fmla="*/ 6025971 w 6025971"/>
                <a:gd name="connsiteY9" fmla="*/ 336254 h 6797829"/>
                <a:gd name="connsiteX10" fmla="*/ 6025971 w 6025971"/>
                <a:gd name="connsiteY10" fmla="*/ 1157325 h 6797829"/>
                <a:gd name="connsiteX11" fmla="*/ 5925889 w 6025971"/>
                <a:gd name="connsiteY11" fmla="*/ 1088522 h 6797829"/>
                <a:gd name="connsiteX12" fmla="*/ 5682227 w 6025971"/>
                <a:gd name="connsiteY12" fmla="*/ 957939 h 6797829"/>
                <a:gd name="connsiteX13" fmla="*/ 4493032 w 6025971"/>
                <a:gd name="connsiteY13" fmla="*/ 709658 h 6797829"/>
                <a:gd name="connsiteX14" fmla="*/ 3104646 w 6025971"/>
                <a:gd name="connsiteY14" fmla="*/ 976666 h 6797829"/>
                <a:gd name="connsiteX15" fmla="*/ 1871612 w 6025971"/>
                <a:gd name="connsiteY15" fmla="*/ 1710017 h 6797829"/>
                <a:gd name="connsiteX16" fmla="*/ 1018661 w 6025971"/>
                <a:gd name="connsiteY16" fmla="*/ 2767694 h 6797829"/>
                <a:gd name="connsiteX17" fmla="*/ 709374 w 6025971"/>
                <a:gd name="connsiteY17" fmla="*/ 3998599 h 6797829"/>
                <a:gd name="connsiteX18" fmla="*/ 1221258 w 6025971"/>
                <a:gd name="connsiteY18" fmla="*/ 5141684 h 6797829"/>
                <a:gd name="connsiteX19" fmla="*/ 1479187 w 6025971"/>
                <a:gd name="connsiteY19" fmla="*/ 5504459 h 6797829"/>
                <a:gd name="connsiteX20" fmla="*/ 3021272 w 6025971"/>
                <a:gd name="connsiteY20" fmla="*/ 6793670 h 6797829"/>
                <a:gd name="connsiteX21" fmla="*/ 3035805 w 6025971"/>
                <a:gd name="connsiteY21" fmla="*/ 6797829 h 6797829"/>
                <a:gd name="connsiteX22" fmla="*/ 1656512 w 6025971"/>
                <a:gd name="connsiteY22" fmla="*/ 6797829 h 6797829"/>
                <a:gd name="connsiteX23" fmla="*/ 1630254 w 6025971"/>
                <a:gd name="connsiteY23" fmla="*/ 6775222 h 6797829"/>
                <a:gd name="connsiteX24" fmla="*/ 892250 w 6025971"/>
                <a:gd name="connsiteY24" fmla="*/ 5902700 h 6797829"/>
                <a:gd name="connsiteX25" fmla="*/ 0 w 6025971"/>
                <a:gd name="connsiteY25" fmla="*/ 3998599 h 6797829"/>
                <a:gd name="connsiteX26" fmla="*/ 4493032 w 6025971"/>
                <a:gd name="connsiteY26" fmla="*/ 285 h 6797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6025971" h="6797829">
                  <a:moveTo>
                    <a:pt x="6025971" y="5825635"/>
                  </a:moveTo>
                  <a:lnTo>
                    <a:pt x="6025971" y="6723285"/>
                  </a:lnTo>
                  <a:lnTo>
                    <a:pt x="5929386" y="6797829"/>
                  </a:lnTo>
                  <a:lnTo>
                    <a:pt x="4560411" y="6797829"/>
                  </a:lnTo>
                  <a:lnTo>
                    <a:pt x="4597731" y="6785305"/>
                  </a:lnTo>
                  <a:cubicBezTo>
                    <a:pt x="4964953" y="6637825"/>
                    <a:pt x="5315251" y="6379435"/>
                    <a:pt x="5736707" y="6050108"/>
                  </a:cubicBezTo>
                  <a:cubicBezTo>
                    <a:pt x="5812043" y="5991230"/>
                    <a:pt x="5887377" y="5933488"/>
                    <a:pt x="5960301" y="5876738"/>
                  </a:cubicBezTo>
                  <a:close/>
                  <a:moveTo>
                    <a:pt x="4493599" y="0"/>
                  </a:moveTo>
                  <a:cubicBezTo>
                    <a:pt x="5048011" y="0"/>
                    <a:pt x="5546284" y="111886"/>
                    <a:pt x="5981837" y="314220"/>
                  </a:cubicBezTo>
                  <a:lnTo>
                    <a:pt x="6025971" y="336254"/>
                  </a:lnTo>
                  <a:lnTo>
                    <a:pt x="6025971" y="1157325"/>
                  </a:lnTo>
                  <a:lnTo>
                    <a:pt x="5925889" y="1088522"/>
                  </a:lnTo>
                  <a:cubicBezTo>
                    <a:pt x="5847314" y="1040649"/>
                    <a:pt x="5765982" y="997036"/>
                    <a:pt x="5682227" y="957939"/>
                  </a:cubicBezTo>
                  <a:cubicBezTo>
                    <a:pt x="5327823" y="793222"/>
                    <a:pt x="4927595" y="709658"/>
                    <a:pt x="4493032" y="709658"/>
                  </a:cubicBezTo>
                  <a:cubicBezTo>
                    <a:pt x="4031940" y="709658"/>
                    <a:pt x="3564888" y="799465"/>
                    <a:pt x="3104646" y="976666"/>
                  </a:cubicBezTo>
                  <a:cubicBezTo>
                    <a:pt x="2655243" y="1149867"/>
                    <a:pt x="2238358" y="1397822"/>
                    <a:pt x="1871612" y="1710017"/>
                  </a:cubicBezTo>
                  <a:cubicBezTo>
                    <a:pt x="1506427" y="2022852"/>
                    <a:pt x="1219414" y="2378815"/>
                    <a:pt x="1018661" y="2767694"/>
                  </a:cubicBezTo>
                  <a:cubicBezTo>
                    <a:pt x="813368" y="3165227"/>
                    <a:pt x="709374" y="3579358"/>
                    <a:pt x="709374" y="3998599"/>
                  </a:cubicBezTo>
                  <a:cubicBezTo>
                    <a:pt x="709374" y="4421103"/>
                    <a:pt x="875510" y="4667680"/>
                    <a:pt x="1221258" y="5141684"/>
                  </a:cubicBezTo>
                  <a:cubicBezTo>
                    <a:pt x="1304681" y="5256035"/>
                    <a:pt x="1390941" y="5374217"/>
                    <a:pt x="1479187" y="5504459"/>
                  </a:cubicBezTo>
                  <a:cubicBezTo>
                    <a:pt x="1942790" y="6187719"/>
                    <a:pt x="2430063" y="6601673"/>
                    <a:pt x="3021272" y="6793670"/>
                  </a:cubicBezTo>
                  <a:lnTo>
                    <a:pt x="3035805" y="6797829"/>
                  </a:lnTo>
                  <a:lnTo>
                    <a:pt x="1656512" y="6797829"/>
                  </a:lnTo>
                  <a:lnTo>
                    <a:pt x="1630254" y="6775222"/>
                  </a:lnTo>
                  <a:cubicBezTo>
                    <a:pt x="1360562" y="6528765"/>
                    <a:pt x="1117699" y="6235219"/>
                    <a:pt x="892250" y="5902700"/>
                  </a:cubicBezTo>
                  <a:cubicBezTo>
                    <a:pt x="459249" y="5264548"/>
                    <a:pt x="0" y="4826722"/>
                    <a:pt x="0" y="3998599"/>
                  </a:cubicBezTo>
                  <a:cubicBezTo>
                    <a:pt x="0" y="1790460"/>
                    <a:pt x="2262336" y="285"/>
                    <a:pt x="4493032" y="2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946293C-C7E5-47B3-9E9F-9036E689D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1055098"/>
            <a:ext cx="5760719" cy="474780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1. Basic EDA </a:t>
            </a:r>
          </a:p>
        </p:txBody>
      </p:sp>
    </p:spTree>
    <p:extLst>
      <p:ext uri="{BB962C8B-B14F-4D97-AF65-F5344CB8AC3E}">
        <p14:creationId xmlns:p14="http://schemas.microsoft.com/office/powerpoint/2010/main" val="582391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550BE34-C2B8-49B8-8519-67A8CAD51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7457DD9-5A45-400A-AB4B-4B4EDECA2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46293C-C7E5-47B3-9E9F-9036E689D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746" y="586822"/>
            <a:ext cx="3560252" cy="1645920"/>
          </a:xfrm>
        </p:spPr>
        <p:txBody>
          <a:bodyPr>
            <a:normAutofit/>
          </a:bodyPr>
          <a:lstStyle/>
          <a:p>
            <a:r>
              <a:rPr lang="en-SG" sz="3200" dirty="0"/>
              <a:t>1. Basic EDA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41CF7D6-A660-431A-B0BB-140A0D555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570A85B-3810-4F95-97B0-CBF4CCDB3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EB5DFA-0400-41B0-92E0-72905D3E3B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1164" y="586822"/>
            <a:ext cx="6002636" cy="1645920"/>
          </a:xfrm>
        </p:spPr>
        <p:txBody>
          <a:bodyPr anchor="ctr">
            <a:normAutofit/>
          </a:bodyPr>
          <a:lstStyle/>
          <a:p>
            <a:r>
              <a:rPr lang="en-SG" sz="1400" dirty="0"/>
              <a:t>Dataset is well balanced between the Red/Blue corner winning</a:t>
            </a:r>
          </a:p>
          <a:p>
            <a:r>
              <a:rPr lang="en-SG" sz="1400" dirty="0"/>
              <a:t>In general, the red corner tends to be the fight favourite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94BE1E3-E5AE-4F82-A17D-40316BF4D0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5455" y="2884725"/>
            <a:ext cx="6551417" cy="3973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8698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550BE34-C2B8-49B8-8519-67A8CAD51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7457DD9-5A45-400A-AB4B-4B4EDECA2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46293C-C7E5-47B3-9E9F-9036E689D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746" y="586822"/>
            <a:ext cx="3560252" cy="1645920"/>
          </a:xfrm>
        </p:spPr>
        <p:txBody>
          <a:bodyPr>
            <a:normAutofit/>
          </a:bodyPr>
          <a:lstStyle/>
          <a:p>
            <a:r>
              <a:rPr lang="en-SG" sz="3200" dirty="0"/>
              <a:t>1. Basic EDA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41CF7D6-A660-431A-B0BB-140A0D555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570A85B-3810-4F95-97B0-CBF4CCDB3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EB5DFA-0400-41B0-92E0-72905D3E3B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1164" y="586822"/>
            <a:ext cx="6002636" cy="1645920"/>
          </a:xfrm>
        </p:spPr>
        <p:txBody>
          <a:bodyPr anchor="ctr">
            <a:normAutofit/>
          </a:bodyPr>
          <a:lstStyle/>
          <a:p>
            <a:r>
              <a:rPr lang="en-SG" sz="1400" dirty="0"/>
              <a:t>Male fights are a lot more common than female fights, which is expected since MMA is male-dominated</a:t>
            </a:r>
          </a:p>
          <a:p>
            <a:r>
              <a:rPr lang="en-SG" sz="1400" dirty="0"/>
              <a:t>Model must be able to generalize across fights from both genders, especially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46D3A6-100E-4C23-A645-9805B6863C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6216" y="2867554"/>
            <a:ext cx="6229896" cy="3796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9262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550BE34-C2B8-49B8-8519-67A8CAD51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7457DD9-5A45-400A-AB4B-4B4EDECA2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46293C-C7E5-47B3-9E9F-9036E689D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746" y="586822"/>
            <a:ext cx="3560252" cy="1645920"/>
          </a:xfrm>
        </p:spPr>
        <p:txBody>
          <a:bodyPr>
            <a:normAutofit/>
          </a:bodyPr>
          <a:lstStyle/>
          <a:p>
            <a:r>
              <a:rPr lang="en-SG" sz="3200" dirty="0"/>
              <a:t>1. Basic EDA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41CF7D6-A660-431A-B0BB-140A0D555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570A85B-3810-4F95-97B0-CBF4CCDB3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EB5DFA-0400-41B0-92E0-72905D3E3B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1164" y="586822"/>
            <a:ext cx="6002636" cy="1645920"/>
          </a:xfrm>
        </p:spPr>
        <p:txBody>
          <a:bodyPr anchor="ctr">
            <a:normAutofit/>
          </a:bodyPr>
          <a:lstStyle/>
          <a:p>
            <a:r>
              <a:rPr lang="en-SG" sz="1400" dirty="0"/>
              <a:t>Males tend to have more success with knockout finishes, whereas females have more success with submission finishes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13EF95-231B-450A-8FD7-13D07D6036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4622" y="2980023"/>
            <a:ext cx="8013084" cy="338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0336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550BE34-C2B8-49B8-8519-67A8CAD51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7457DD9-5A45-400A-AB4B-4B4EDECA2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46293C-C7E5-47B3-9E9F-9036E689D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746" y="586822"/>
            <a:ext cx="3560252" cy="1645920"/>
          </a:xfrm>
        </p:spPr>
        <p:txBody>
          <a:bodyPr>
            <a:normAutofit/>
          </a:bodyPr>
          <a:lstStyle/>
          <a:p>
            <a:r>
              <a:rPr lang="en-SG" sz="3200" dirty="0"/>
              <a:t>1. Basic EDA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41CF7D6-A660-431A-B0BB-140A0D555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570A85B-3810-4F95-97B0-CBF4CCDB3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EB5DFA-0400-41B0-92E0-72905D3E3B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1164" y="586822"/>
            <a:ext cx="6002636" cy="1645920"/>
          </a:xfrm>
        </p:spPr>
        <p:txBody>
          <a:bodyPr anchor="ctr">
            <a:normAutofit/>
          </a:bodyPr>
          <a:lstStyle/>
          <a:p>
            <a:r>
              <a:rPr lang="en-SG" sz="1400" dirty="0"/>
              <a:t>Betting organizations only get fight predictions right 65% of the time!</a:t>
            </a:r>
          </a:p>
          <a:p>
            <a:r>
              <a:rPr lang="en-SG" sz="1400" dirty="0"/>
              <a:t>On the 35% that they get wrong, the gambling odds are many deviations from the optimum, and they suffer significant losses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4ABFEAE-6A5C-401C-B093-2D9903E8C6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0734" y="2878359"/>
            <a:ext cx="3660859" cy="3392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5133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0">
            <a:extLst>
              <a:ext uri="{FF2B5EF4-FFF2-40B4-BE49-F238E27FC236}">
                <a16:creationId xmlns:a16="http://schemas.microsoft.com/office/drawing/2014/main" id="{6DDA8CE9-E0A6-4FF2-823D-D08607606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22">
            <a:extLst>
              <a:ext uri="{FF2B5EF4-FFF2-40B4-BE49-F238E27FC236}">
                <a16:creationId xmlns:a16="http://schemas.microsoft.com/office/drawing/2014/main" id="{11195564-33B9-434B-9641-764F5905A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36" name="Group 24">
            <a:extLst>
              <a:ext uri="{FF2B5EF4-FFF2-40B4-BE49-F238E27FC236}">
                <a16:creationId xmlns:a16="http://schemas.microsoft.com/office/drawing/2014/main" id="{1D18C537-E336-47C4-836B-C342A230F8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-52475" y="1"/>
            <a:ext cx="4262009" cy="2602764"/>
            <a:chOff x="6867015" y="-1"/>
            <a:chExt cx="5324985" cy="3251912"/>
          </a:xfrm>
          <a:solidFill>
            <a:schemeClr val="accent5">
              <a:alpha val="5000"/>
            </a:schemeClr>
          </a:solidFill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481F97D2-9A0D-4CA5-B9AF-27B558BCF1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Freeform: Shape 26">
              <a:extLst>
                <a:ext uri="{FF2B5EF4-FFF2-40B4-BE49-F238E27FC236}">
                  <a16:creationId xmlns:a16="http://schemas.microsoft.com/office/drawing/2014/main" id="{6678A47C-892D-47C9-A5D8-F8860B1B05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D9E8FDFA-59ED-4D6F-BA20-10CDF8436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E958D9A5-8003-4D92-8C05-787C630F75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5A1259D8-0C3A-4069-A22F-537BBBB61A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60995" y="62352"/>
            <a:ext cx="6028697" cy="6795648"/>
            <a:chOff x="6160995" y="62352"/>
            <a:chExt cx="6028697" cy="6795648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D90700B4-CEB5-450F-9EA7-95E355B503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82080" y="81632"/>
              <a:ext cx="6007612" cy="6776368"/>
            </a:xfrm>
            <a:custGeom>
              <a:avLst/>
              <a:gdLst>
                <a:gd name="connsiteX0" fmla="*/ 4493599 w 6007612"/>
                <a:gd name="connsiteY0" fmla="*/ 0 h 6797829"/>
                <a:gd name="connsiteX1" fmla="*/ 5981837 w 6007612"/>
                <a:gd name="connsiteY1" fmla="*/ 314220 h 6797829"/>
                <a:gd name="connsiteX2" fmla="*/ 6007612 w 6007612"/>
                <a:gd name="connsiteY2" fmla="*/ 327088 h 6797829"/>
                <a:gd name="connsiteX3" fmla="*/ 6007612 w 6007612"/>
                <a:gd name="connsiteY3" fmla="*/ 1316637 h 6797829"/>
                <a:gd name="connsiteX4" fmla="*/ 5852405 w 6007612"/>
                <a:gd name="connsiteY4" fmla="*/ 1209899 h 6797829"/>
                <a:gd name="connsiteX5" fmla="*/ 5622498 w 6007612"/>
                <a:gd name="connsiteY5" fmla="*/ 1086619 h 6797829"/>
                <a:gd name="connsiteX6" fmla="*/ 4493032 w 6007612"/>
                <a:gd name="connsiteY6" fmla="*/ 851533 h 6797829"/>
                <a:gd name="connsiteX7" fmla="*/ 3155579 w 6007612"/>
                <a:gd name="connsiteY7" fmla="*/ 1108326 h 6797829"/>
                <a:gd name="connsiteX8" fmla="*/ 1963832 w 6007612"/>
                <a:gd name="connsiteY8" fmla="*/ 1817700 h 6797829"/>
                <a:gd name="connsiteX9" fmla="*/ 1144646 w 6007612"/>
                <a:gd name="connsiteY9" fmla="*/ 2832814 h 6797829"/>
                <a:gd name="connsiteX10" fmla="*/ 851249 w 6007612"/>
                <a:gd name="connsiteY10" fmla="*/ 3998599 h 6797829"/>
                <a:gd name="connsiteX11" fmla="*/ 1336319 w 6007612"/>
                <a:gd name="connsiteY11" fmla="*/ 5057837 h 6797829"/>
                <a:gd name="connsiteX12" fmla="*/ 1597084 w 6007612"/>
                <a:gd name="connsiteY12" fmla="*/ 5424583 h 6797829"/>
                <a:gd name="connsiteX13" fmla="*/ 2591910 w 6007612"/>
                <a:gd name="connsiteY13" fmla="*/ 6440122 h 6797829"/>
                <a:gd name="connsiteX14" fmla="*/ 3899854 w 6007612"/>
                <a:gd name="connsiteY14" fmla="*/ 6780621 h 6797829"/>
                <a:gd name="connsiteX15" fmla="*/ 4741172 w 6007612"/>
                <a:gd name="connsiteY15" fmla="*/ 6563979 h 6797829"/>
                <a:gd name="connsiteX16" fmla="*/ 5649171 w 6007612"/>
                <a:gd name="connsiteY16" fmla="*/ 5938452 h 6797829"/>
                <a:gd name="connsiteX17" fmla="*/ 5873475 w 6007612"/>
                <a:gd name="connsiteY17" fmla="*/ 5764656 h 6797829"/>
                <a:gd name="connsiteX18" fmla="*/ 6007612 w 6007612"/>
                <a:gd name="connsiteY18" fmla="*/ 5660343 h 6797829"/>
                <a:gd name="connsiteX19" fmla="*/ 6007612 w 6007612"/>
                <a:gd name="connsiteY19" fmla="*/ 6737454 h 6797829"/>
                <a:gd name="connsiteX20" fmla="*/ 5929386 w 6007612"/>
                <a:gd name="connsiteY20" fmla="*/ 6797829 h 6797829"/>
                <a:gd name="connsiteX21" fmla="*/ 1656512 w 6007612"/>
                <a:gd name="connsiteY21" fmla="*/ 6797829 h 6797829"/>
                <a:gd name="connsiteX22" fmla="*/ 1630254 w 6007612"/>
                <a:gd name="connsiteY22" fmla="*/ 6775222 h 6797829"/>
                <a:gd name="connsiteX23" fmla="*/ 892250 w 6007612"/>
                <a:gd name="connsiteY23" fmla="*/ 5902700 h 6797829"/>
                <a:gd name="connsiteX24" fmla="*/ 0 w 6007612"/>
                <a:gd name="connsiteY24" fmla="*/ 3998599 h 6797829"/>
                <a:gd name="connsiteX25" fmla="*/ 4493032 w 6007612"/>
                <a:gd name="connsiteY25" fmla="*/ 285 h 6797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007612" h="6797829">
                  <a:moveTo>
                    <a:pt x="4493599" y="0"/>
                  </a:moveTo>
                  <a:cubicBezTo>
                    <a:pt x="5048011" y="0"/>
                    <a:pt x="5546284" y="111886"/>
                    <a:pt x="5981837" y="314220"/>
                  </a:cubicBezTo>
                  <a:lnTo>
                    <a:pt x="6007612" y="327088"/>
                  </a:lnTo>
                  <a:lnTo>
                    <a:pt x="6007612" y="1316637"/>
                  </a:lnTo>
                  <a:lnTo>
                    <a:pt x="5852405" y="1209899"/>
                  </a:lnTo>
                  <a:cubicBezTo>
                    <a:pt x="5778266" y="1164709"/>
                    <a:pt x="5701526" y="1123535"/>
                    <a:pt x="5622498" y="1086619"/>
                  </a:cubicBezTo>
                  <a:cubicBezTo>
                    <a:pt x="5286822" y="930699"/>
                    <a:pt x="4906882" y="851533"/>
                    <a:pt x="4493032" y="851533"/>
                  </a:cubicBezTo>
                  <a:cubicBezTo>
                    <a:pt x="4056201" y="851533"/>
                    <a:pt x="3593263" y="940631"/>
                    <a:pt x="3155579" y="1108326"/>
                  </a:cubicBezTo>
                  <a:cubicBezTo>
                    <a:pt x="2721215" y="1275979"/>
                    <a:pt x="2318305" y="1515819"/>
                    <a:pt x="1963832" y="1817700"/>
                  </a:cubicBezTo>
                  <a:cubicBezTo>
                    <a:pt x="1617657" y="2114360"/>
                    <a:pt x="1334332" y="2465358"/>
                    <a:pt x="1144646" y="2832814"/>
                  </a:cubicBezTo>
                  <a:cubicBezTo>
                    <a:pt x="950561" y="3210060"/>
                    <a:pt x="851249" y="3602202"/>
                    <a:pt x="851249" y="3998599"/>
                  </a:cubicBezTo>
                  <a:cubicBezTo>
                    <a:pt x="851249" y="4377547"/>
                    <a:pt x="999792" y="4597311"/>
                    <a:pt x="1336319" y="5057837"/>
                  </a:cubicBezTo>
                  <a:cubicBezTo>
                    <a:pt x="1420450" y="5173181"/>
                    <a:pt x="1507419" y="5292497"/>
                    <a:pt x="1597084" y="5424583"/>
                  </a:cubicBezTo>
                  <a:cubicBezTo>
                    <a:pt x="1914175" y="5891917"/>
                    <a:pt x="2239493" y="6224189"/>
                    <a:pt x="2591910" y="6440122"/>
                  </a:cubicBezTo>
                  <a:cubicBezTo>
                    <a:pt x="2965467" y="6669393"/>
                    <a:pt x="3393219" y="6780621"/>
                    <a:pt x="3899854" y="6780621"/>
                  </a:cubicBezTo>
                  <a:cubicBezTo>
                    <a:pt x="4187861" y="6780621"/>
                    <a:pt x="4454583" y="6711812"/>
                    <a:pt x="4741172" y="6563979"/>
                  </a:cubicBezTo>
                  <a:cubicBezTo>
                    <a:pt x="5034852" y="6412173"/>
                    <a:pt x="5326263" y="6190848"/>
                    <a:pt x="5649171" y="5938452"/>
                  </a:cubicBezTo>
                  <a:cubicBezTo>
                    <a:pt x="5724931" y="5879291"/>
                    <a:pt x="5800409" y="5821406"/>
                    <a:pt x="5873475" y="5764656"/>
                  </a:cubicBezTo>
                  <a:lnTo>
                    <a:pt x="6007612" y="5660343"/>
                  </a:lnTo>
                  <a:lnTo>
                    <a:pt x="6007612" y="6737454"/>
                  </a:lnTo>
                  <a:lnTo>
                    <a:pt x="5929386" y="6797829"/>
                  </a:lnTo>
                  <a:lnTo>
                    <a:pt x="1656512" y="6797829"/>
                  </a:lnTo>
                  <a:lnTo>
                    <a:pt x="1630254" y="6775222"/>
                  </a:lnTo>
                  <a:cubicBezTo>
                    <a:pt x="1360562" y="6528765"/>
                    <a:pt x="1117699" y="6235219"/>
                    <a:pt x="892250" y="5902700"/>
                  </a:cubicBezTo>
                  <a:cubicBezTo>
                    <a:pt x="459249" y="5264548"/>
                    <a:pt x="0" y="4826722"/>
                    <a:pt x="0" y="3998599"/>
                  </a:cubicBezTo>
                  <a:cubicBezTo>
                    <a:pt x="0" y="1790460"/>
                    <a:pt x="2262336" y="285"/>
                    <a:pt x="4493032" y="2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0582300F-F646-4FC3-94FC-0582F4B5E0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60995" y="62352"/>
              <a:ext cx="6028697" cy="6795648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FBB8E8B8-1900-4326-8858-F375F5D8A0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63721" y="81632"/>
              <a:ext cx="6025971" cy="6776368"/>
            </a:xfrm>
            <a:custGeom>
              <a:avLst/>
              <a:gdLst>
                <a:gd name="connsiteX0" fmla="*/ 6025971 w 6025971"/>
                <a:gd name="connsiteY0" fmla="*/ 5825635 h 6797829"/>
                <a:gd name="connsiteX1" fmla="*/ 6025971 w 6025971"/>
                <a:gd name="connsiteY1" fmla="*/ 6723285 h 6797829"/>
                <a:gd name="connsiteX2" fmla="*/ 5929386 w 6025971"/>
                <a:gd name="connsiteY2" fmla="*/ 6797829 h 6797829"/>
                <a:gd name="connsiteX3" fmla="*/ 4560411 w 6025971"/>
                <a:gd name="connsiteY3" fmla="*/ 6797829 h 6797829"/>
                <a:gd name="connsiteX4" fmla="*/ 4597731 w 6025971"/>
                <a:gd name="connsiteY4" fmla="*/ 6785305 h 6797829"/>
                <a:gd name="connsiteX5" fmla="*/ 5736707 w 6025971"/>
                <a:gd name="connsiteY5" fmla="*/ 6050108 h 6797829"/>
                <a:gd name="connsiteX6" fmla="*/ 5960301 w 6025971"/>
                <a:gd name="connsiteY6" fmla="*/ 5876738 h 6797829"/>
                <a:gd name="connsiteX7" fmla="*/ 4493599 w 6025971"/>
                <a:gd name="connsiteY7" fmla="*/ 0 h 6797829"/>
                <a:gd name="connsiteX8" fmla="*/ 5981837 w 6025971"/>
                <a:gd name="connsiteY8" fmla="*/ 314220 h 6797829"/>
                <a:gd name="connsiteX9" fmla="*/ 6025971 w 6025971"/>
                <a:gd name="connsiteY9" fmla="*/ 336254 h 6797829"/>
                <a:gd name="connsiteX10" fmla="*/ 6025971 w 6025971"/>
                <a:gd name="connsiteY10" fmla="*/ 1157325 h 6797829"/>
                <a:gd name="connsiteX11" fmla="*/ 5925889 w 6025971"/>
                <a:gd name="connsiteY11" fmla="*/ 1088522 h 6797829"/>
                <a:gd name="connsiteX12" fmla="*/ 5682227 w 6025971"/>
                <a:gd name="connsiteY12" fmla="*/ 957939 h 6797829"/>
                <a:gd name="connsiteX13" fmla="*/ 4493032 w 6025971"/>
                <a:gd name="connsiteY13" fmla="*/ 709658 h 6797829"/>
                <a:gd name="connsiteX14" fmla="*/ 3104646 w 6025971"/>
                <a:gd name="connsiteY14" fmla="*/ 976666 h 6797829"/>
                <a:gd name="connsiteX15" fmla="*/ 1871612 w 6025971"/>
                <a:gd name="connsiteY15" fmla="*/ 1710017 h 6797829"/>
                <a:gd name="connsiteX16" fmla="*/ 1018661 w 6025971"/>
                <a:gd name="connsiteY16" fmla="*/ 2767694 h 6797829"/>
                <a:gd name="connsiteX17" fmla="*/ 709374 w 6025971"/>
                <a:gd name="connsiteY17" fmla="*/ 3998599 h 6797829"/>
                <a:gd name="connsiteX18" fmla="*/ 1221258 w 6025971"/>
                <a:gd name="connsiteY18" fmla="*/ 5141684 h 6797829"/>
                <a:gd name="connsiteX19" fmla="*/ 1479187 w 6025971"/>
                <a:gd name="connsiteY19" fmla="*/ 5504459 h 6797829"/>
                <a:gd name="connsiteX20" fmla="*/ 3021272 w 6025971"/>
                <a:gd name="connsiteY20" fmla="*/ 6793670 h 6797829"/>
                <a:gd name="connsiteX21" fmla="*/ 3035805 w 6025971"/>
                <a:gd name="connsiteY21" fmla="*/ 6797829 h 6797829"/>
                <a:gd name="connsiteX22" fmla="*/ 1656512 w 6025971"/>
                <a:gd name="connsiteY22" fmla="*/ 6797829 h 6797829"/>
                <a:gd name="connsiteX23" fmla="*/ 1630254 w 6025971"/>
                <a:gd name="connsiteY23" fmla="*/ 6775222 h 6797829"/>
                <a:gd name="connsiteX24" fmla="*/ 892250 w 6025971"/>
                <a:gd name="connsiteY24" fmla="*/ 5902700 h 6797829"/>
                <a:gd name="connsiteX25" fmla="*/ 0 w 6025971"/>
                <a:gd name="connsiteY25" fmla="*/ 3998599 h 6797829"/>
                <a:gd name="connsiteX26" fmla="*/ 4493032 w 6025971"/>
                <a:gd name="connsiteY26" fmla="*/ 285 h 6797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6025971" h="6797829">
                  <a:moveTo>
                    <a:pt x="6025971" y="5825635"/>
                  </a:moveTo>
                  <a:lnTo>
                    <a:pt x="6025971" y="6723285"/>
                  </a:lnTo>
                  <a:lnTo>
                    <a:pt x="5929386" y="6797829"/>
                  </a:lnTo>
                  <a:lnTo>
                    <a:pt x="4560411" y="6797829"/>
                  </a:lnTo>
                  <a:lnTo>
                    <a:pt x="4597731" y="6785305"/>
                  </a:lnTo>
                  <a:cubicBezTo>
                    <a:pt x="4964953" y="6637825"/>
                    <a:pt x="5315251" y="6379435"/>
                    <a:pt x="5736707" y="6050108"/>
                  </a:cubicBezTo>
                  <a:cubicBezTo>
                    <a:pt x="5812043" y="5991230"/>
                    <a:pt x="5887377" y="5933488"/>
                    <a:pt x="5960301" y="5876738"/>
                  </a:cubicBezTo>
                  <a:close/>
                  <a:moveTo>
                    <a:pt x="4493599" y="0"/>
                  </a:moveTo>
                  <a:cubicBezTo>
                    <a:pt x="5048011" y="0"/>
                    <a:pt x="5546284" y="111886"/>
                    <a:pt x="5981837" y="314220"/>
                  </a:cubicBezTo>
                  <a:lnTo>
                    <a:pt x="6025971" y="336254"/>
                  </a:lnTo>
                  <a:lnTo>
                    <a:pt x="6025971" y="1157325"/>
                  </a:lnTo>
                  <a:lnTo>
                    <a:pt x="5925889" y="1088522"/>
                  </a:lnTo>
                  <a:cubicBezTo>
                    <a:pt x="5847314" y="1040649"/>
                    <a:pt x="5765982" y="997036"/>
                    <a:pt x="5682227" y="957939"/>
                  </a:cubicBezTo>
                  <a:cubicBezTo>
                    <a:pt x="5327823" y="793222"/>
                    <a:pt x="4927595" y="709658"/>
                    <a:pt x="4493032" y="709658"/>
                  </a:cubicBezTo>
                  <a:cubicBezTo>
                    <a:pt x="4031940" y="709658"/>
                    <a:pt x="3564888" y="799465"/>
                    <a:pt x="3104646" y="976666"/>
                  </a:cubicBezTo>
                  <a:cubicBezTo>
                    <a:pt x="2655243" y="1149867"/>
                    <a:pt x="2238358" y="1397822"/>
                    <a:pt x="1871612" y="1710017"/>
                  </a:cubicBezTo>
                  <a:cubicBezTo>
                    <a:pt x="1506427" y="2022852"/>
                    <a:pt x="1219414" y="2378815"/>
                    <a:pt x="1018661" y="2767694"/>
                  </a:cubicBezTo>
                  <a:cubicBezTo>
                    <a:pt x="813368" y="3165227"/>
                    <a:pt x="709374" y="3579358"/>
                    <a:pt x="709374" y="3998599"/>
                  </a:cubicBezTo>
                  <a:cubicBezTo>
                    <a:pt x="709374" y="4421103"/>
                    <a:pt x="875510" y="4667680"/>
                    <a:pt x="1221258" y="5141684"/>
                  </a:cubicBezTo>
                  <a:cubicBezTo>
                    <a:pt x="1304681" y="5256035"/>
                    <a:pt x="1390941" y="5374217"/>
                    <a:pt x="1479187" y="5504459"/>
                  </a:cubicBezTo>
                  <a:cubicBezTo>
                    <a:pt x="1942790" y="6187719"/>
                    <a:pt x="2430063" y="6601673"/>
                    <a:pt x="3021272" y="6793670"/>
                  </a:cubicBezTo>
                  <a:lnTo>
                    <a:pt x="3035805" y="6797829"/>
                  </a:lnTo>
                  <a:lnTo>
                    <a:pt x="1656512" y="6797829"/>
                  </a:lnTo>
                  <a:lnTo>
                    <a:pt x="1630254" y="6775222"/>
                  </a:lnTo>
                  <a:cubicBezTo>
                    <a:pt x="1360562" y="6528765"/>
                    <a:pt x="1117699" y="6235219"/>
                    <a:pt x="892250" y="5902700"/>
                  </a:cubicBezTo>
                  <a:cubicBezTo>
                    <a:pt x="459249" y="5264548"/>
                    <a:pt x="0" y="4826722"/>
                    <a:pt x="0" y="3998599"/>
                  </a:cubicBezTo>
                  <a:cubicBezTo>
                    <a:pt x="0" y="1790460"/>
                    <a:pt x="2262336" y="285"/>
                    <a:pt x="4493032" y="2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946293C-C7E5-47B3-9E9F-9036E689D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1055098"/>
            <a:ext cx="5760719" cy="474780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2. Data Cleaning</a:t>
            </a:r>
          </a:p>
        </p:txBody>
      </p:sp>
    </p:spTree>
    <p:extLst>
      <p:ext uri="{BB962C8B-B14F-4D97-AF65-F5344CB8AC3E}">
        <p14:creationId xmlns:p14="http://schemas.microsoft.com/office/powerpoint/2010/main" val="5579626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550BE34-C2B8-49B8-8519-67A8CAD51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7457DD9-5A45-400A-AB4B-4B4EDECA2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46293C-C7E5-47B3-9E9F-9036E689D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746" y="586822"/>
            <a:ext cx="3560252" cy="1645920"/>
          </a:xfrm>
        </p:spPr>
        <p:txBody>
          <a:bodyPr>
            <a:normAutofit/>
          </a:bodyPr>
          <a:lstStyle/>
          <a:p>
            <a:r>
              <a:rPr lang="en-SG" sz="3200" dirty="0"/>
              <a:t>2. Data Cleaning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41CF7D6-A660-431A-B0BB-140A0D555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570A85B-3810-4F95-97B0-CBF4CCDB3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EB5DFA-0400-41B0-92E0-72905D3E3B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1164" y="586822"/>
            <a:ext cx="6002636" cy="1645920"/>
          </a:xfrm>
        </p:spPr>
        <p:txBody>
          <a:bodyPr anchor="ctr">
            <a:normAutofit/>
          </a:bodyPr>
          <a:lstStyle/>
          <a:p>
            <a:r>
              <a:rPr lang="en-SG" sz="1400" dirty="0"/>
              <a:t>Significant amount of null values present in the data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9B651B2-8427-4DBF-B0E3-704BE57FBC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8525" y="3009722"/>
            <a:ext cx="8105278" cy="3363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0325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550BE34-C2B8-49B8-8519-67A8CAD51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7457DD9-5A45-400A-AB4B-4B4EDECA2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46293C-C7E5-47B3-9E9F-9036E689D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746" y="586822"/>
            <a:ext cx="3560252" cy="1645920"/>
          </a:xfrm>
        </p:spPr>
        <p:txBody>
          <a:bodyPr>
            <a:normAutofit/>
          </a:bodyPr>
          <a:lstStyle/>
          <a:p>
            <a:r>
              <a:rPr lang="en-SG" sz="3200" dirty="0"/>
              <a:t>2. Data Cleaning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41CF7D6-A660-431A-B0BB-140A0D555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570A85B-3810-4F95-97B0-CBF4CCDB3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EB5DFA-0400-41B0-92E0-72905D3E3B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1164" y="586822"/>
            <a:ext cx="6002636" cy="1645920"/>
          </a:xfrm>
        </p:spPr>
        <p:txBody>
          <a:bodyPr anchor="ctr">
            <a:normAutofit/>
          </a:bodyPr>
          <a:lstStyle/>
          <a:p>
            <a:r>
              <a:rPr lang="en-SG" sz="1400" dirty="0"/>
              <a:t>Imputing categorical variables:</a:t>
            </a:r>
          </a:p>
          <a:p>
            <a:pPr lvl="1"/>
            <a:r>
              <a:rPr lang="en-SG" sz="1000" dirty="0"/>
              <a:t>Simple imputer replacing null values with category modes</a:t>
            </a:r>
          </a:p>
          <a:p>
            <a:r>
              <a:rPr lang="en-SG" sz="1400" dirty="0"/>
              <a:t>Imputing numerical variables:</a:t>
            </a:r>
          </a:p>
          <a:p>
            <a:pPr lvl="1"/>
            <a:r>
              <a:rPr lang="en-SG" sz="1000" dirty="0"/>
              <a:t>Iterative imputer; uses Bayesian Ridge Regression to impute null values based on other variables. </a:t>
            </a:r>
          </a:p>
          <a:p>
            <a:pPr lvl="1"/>
            <a:r>
              <a:rPr lang="en-SG" sz="1000" dirty="0"/>
              <a:t>Iterates over each variable in a round-robin fashion until all columns are imputed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92C406-F01C-49BC-A27B-DDDF977BEE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8194" y="2988317"/>
            <a:ext cx="8005939" cy="333580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CFE14A0-D687-4A3D-A7D1-2ED897F970C6}"/>
              </a:ext>
            </a:extLst>
          </p:cNvPr>
          <p:cNvSpPr txBox="1"/>
          <p:nvPr/>
        </p:nvSpPr>
        <p:spPr>
          <a:xfrm>
            <a:off x="618424" y="2766617"/>
            <a:ext cx="1555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After cleaning:</a:t>
            </a:r>
          </a:p>
        </p:txBody>
      </p:sp>
    </p:spTree>
    <p:extLst>
      <p:ext uri="{BB962C8B-B14F-4D97-AF65-F5344CB8AC3E}">
        <p14:creationId xmlns:p14="http://schemas.microsoft.com/office/powerpoint/2010/main" val="24580622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46293C-C7E5-47B3-9E9F-9036E689D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48640"/>
            <a:ext cx="3600860" cy="5431536"/>
          </a:xfrm>
        </p:spPr>
        <p:txBody>
          <a:bodyPr>
            <a:normAutofit/>
          </a:bodyPr>
          <a:lstStyle/>
          <a:p>
            <a:r>
              <a:rPr lang="en-SG" sz="4200" dirty="0"/>
              <a:t>2.1: </a:t>
            </a:r>
            <a:br>
              <a:rPr lang="en-SG" sz="4200" dirty="0"/>
            </a:br>
            <a:r>
              <a:rPr lang="en-SG" sz="4200" dirty="0"/>
              <a:t>Data </a:t>
            </a:r>
            <a:r>
              <a:rPr lang="en-SG" sz="4200" dirty="0" err="1"/>
              <a:t>Preprocessing</a:t>
            </a:r>
            <a:r>
              <a:rPr lang="en-SG" sz="4200" dirty="0"/>
              <a:t>:</a:t>
            </a:r>
          </a:p>
        </p:txBody>
      </p:sp>
      <p:sp>
        <p:nvSpPr>
          <p:cNvPr id="75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onnsiteX0" fmla="*/ 0 w 4480560"/>
              <a:gd name="connsiteY0" fmla="*/ 0 h 18288"/>
              <a:gd name="connsiteX1" fmla="*/ 595274 w 4480560"/>
              <a:gd name="connsiteY1" fmla="*/ 0 h 18288"/>
              <a:gd name="connsiteX2" fmla="*/ 1100938 w 4480560"/>
              <a:gd name="connsiteY2" fmla="*/ 0 h 18288"/>
              <a:gd name="connsiteX3" fmla="*/ 1651406 w 4480560"/>
              <a:gd name="connsiteY3" fmla="*/ 0 h 18288"/>
              <a:gd name="connsiteX4" fmla="*/ 2336292 w 4480560"/>
              <a:gd name="connsiteY4" fmla="*/ 0 h 18288"/>
              <a:gd name="connsiteX5" fmla="*/ 2931566 w 4480560"/>
              <a:gd name="connsiteY5" fmla="*/ 0 h 18288"/>
              <a:gd name="connsiteX6" fmla="*/ 3482035 w 4480560"/>
              <a:gd name="connsiteY6" fmla="*/ 0 h 18288"/>
              <a:gd name="connsiteX7" fmla="*/ 4480560 w 4480560"/>
              <a:gd name="connsiteY7" fmla="*/ 0 h 18288"/>
              <a:gd name="connsiteX8" fmla="*/ 4480560 w 4480560"/>
              <a:gd name="connsiteY8" fmla="*/ 18288 h 18288"/>
              <a:gd name="connsiteX9" fmla="*/ 3840480 w 4480560"/>
              <a:gd name="connsiteY9" fmla="*/ 18288 h 18288"/>
              <a:gd name="connsiteX10" fmla="*/ 3290011 w 4480560"/>
              <a:gd name="connsiteY10" fmla="*/ 18288 h 18288"/>
              <a:gd name="connsiteX11" fmla="*/ 2560320 w 4480560"/>
              <a:gd name="connsiteY11" fmla="*/ 18288 h 18288"/>
              <a:gd name="connsiteX12" fmla="*/ 1965046 w 4480560"/>
              <a:gd name="connsiteY12" fmla="*/ 18288 h 18288"/>
              <a:gd name="connsiteX13" fmla="*/ 1459382 w 4480560"/>
              <a:gd name="connsiteY13" fmla="*/ 18288 h 18288"/>
              <a:gd name="connsiteX14" fmla="*/ 774497 w 4480560"/>
              <a:gd name="connsiteY14" fmla="*/ 18288 h 18288"/>
              <a:gd name="connsiteX15" fmla="*/ 0 w 4480560"/>
              <a:gd name="connsiteY15" fmla="*/ 18288 h 18288"/>
              <a:gd name="connsiteX16" fmla="*/ 0 w 448056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EB5DFA-0400-41B0-92E0-72905D3E3B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6418" y="552091"/>
            <a:ext cx="6224335" cy="543153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endParaRPr lang="en-SG" sz="2200"/>
          </a:p>
          <a:p>
            <a:r>
              <a:rPr lang="en-SG" sz="2200"/>
              <a:t>Encoded categorical variables (Binary Encoding instead of Dummy)</a:t>
            </a:r>
          </a:p>
          <a:p>
            <a:r>
              <a:rPr lang="en-SG" sz="2200"/>
              <a:t>Scaled numerical variables (Robust scaler used as some variables exhibit significant skew)</a:t>
            </a:r>
          </a:p>
          <a:p>
            <a:r>
              <a:rPr lang="en-SG" sz="2200"/>
              <a:t>Principle Component Analysis (PCA) decomposition performed</a:t>
            </a:r>
          </a:p>
          <a:p>
            <a:pPr lvl="1"/>
            <a:r>
              <a:rPr lang="en-SG" sz="2200"/>
              <a:t>56 out of 140 components kept, explaining 95% of total data variance</a:t>
            </a:r>
          </a:p>
          <a:p>
            <a:r>
              <a:rPr lang="en-SG" sz="2200"/>
              <a:t>Recursive Feature Elimination (RFE) performed</a:t>
            </a:r>
          </a:p>
          <a:p>
            <a:pPr lvl="1"/>
            <a:r>
              <a:rPr lang="en-SG" sz="2200"/>
              <a:t>Pruned PCA components from 56 down to 30</a:t>
            </a:r>
          </a:p>
          <a:p>
            <a:endParaRPr lang="en-SG" sz="2200"/>
          </a:p>
        </p:txBody>
      </p:sp>
    </p:spTree>
    <p:extLst>
      <p:ext uri="{BB962C8B-B14F-4D97-AF65-F5344CB8AC3E}">
        <p14:creationId xmlns:p14="http://schemas.microsoft.com/office/powerpoint/2010/main" val="27923676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0">
            <a:extLst>
              <a:ext uri="{FF2B5EF4-FFF2-40B4-BE49-F238E27FC236}">
                <a16:creationId xmlns:a16="http://schemas.microsoft.com/office/drawing/2014/main" id="{6DDA8CE9-E0A6-4FF2-823D-D08607606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22">
            <a:extLst>
              <a:ext uri="{FF2B5EF4-FFF2-40B4-BE49-F238E27FC236}">
                <a16:creationId xmlns:a16="http://schemas.microsoft.com/office/drawing/2014/main" id="{11195564-33B9-434B-9641-764F5905A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36" name="Group 24">
            <a:extLst>
              <a:ext uri="{FF2B5EF4-FFF2-40B4-BE49-F238E27FC236}">
                <a16:creationId xmlns:a16="http://schemas.microsoft.com/office/drawing/2014/main" id="{1D18C537-E336-47C4-836B-C342A230F8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-52475" y="1"/>
            <a:ext cx="4262009" cy="2602764"/>
            <a:chOff x="6867015" y="-1"/>
            <a:chExt cx="5324985" cy="3251912"/>
          </a:xfrm>
          <a:solidFill>
            <a:schemeClr val="accent5">
              <a:alpha val="5000"/>
            </a:schemeClr>
          </a:solidFill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481F97D2-9A0D-4CA5-B9AF-27B558BCF1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Freeform: Shape 26">
              <a:extLst>
                <a:ext uri="{FF2B5EF4-FFF2-40B4-BE49-F238E27FC236}">
                  <a16:creationId xmlns:a16="http://schemas.microsoft.com/office/drawing/2014/main" id="{6678A47C-892D-47C9-A5D8-F8860B1B05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D9E8FDFA-59ED-4D6F-BA20-10CDF8436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E958D9A5-8003-4D92-8C05-787C630F75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5A1259D8-0C3A-4069-A22F-537BBBB61A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60995" y="62352"/>
            <a:ext cx="6028697" cy="6795648"/>
            <a:chOff x="6160995" y="62352"/>
            <a:chExt cx="6028697" cy="6795648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D90700B4-CEB5-450F-9EA7-95E355B503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82080" y="81632"/>
              <a:ext cx="6007612" cy="6776368"/>
            </a:xfrm>
            <a:custGeom>
              <a:avLst/>
              <a:gdLst>
                <a:gd name="connsiteX0" fmla="*/ 4493599 w 6007612"/>
                <a:gd name="connsiteY0" fmla="*/ 0 h 6797829"/>
                <a:gd name="connsiteX1" fmla="*/ 5981837 w 6007612"/>
                <a:gd name="connsiteY1" fmla="*/ 314220 h 6797829"/>
                <a:gd name="connsiteX2" fmla="*/ 6007612 w 6007612"/>
                <a:gd name="connsiteY2" fmla="*/ 327088 h 6797829"/>
                <a:gd name="connsiteX3" fmla="*/ 6007612 w 6007612"/>
                <a:gd name="connsiteY3" fmla="*/ 1316637 h 6797829"/>
                <a:gd name="connsiteX4" fmla="*/ 5852405 w 6007612"/>
                <a:gd name="connsiteY4" fmla="*/ 1209899 h 6797829"/>
                <a:gd name="connsiteX5" fmla="*/ 5622498 w 6007612"/>
                <a:gd name="connsiteY5" fmla="*/ 1086619 h 6797829"/>
                <a:gd name="connsiteX6" fmla="*/ 4493032 w 6007612"/>
                <a:gd name="connsiteY6" fmla="*/ 851533 h 6797829"/>
                <a:gd name="connsiteX7" fmla="*/ 3155579 w 6007612"/>
                <a:gd name="connsiteY7" fmla="*/ 1108326 h 6797829"/>
                <a:gd name="connsiteX8" fmla="*/ 1963832 w 6007612"/>
                <a:gd name="connsiteY8" fmla="*/ 1817700 h 6797829"/>
                <a:gd name="connsiteX9" fmla="*/ 1144646 w 6007612"/>
                <a:gd name="connsiteY9" fmla="*/ 2832814 h 6797829"/>
                <a:gd name="connsiteX10" fmla="*/ 851249 w 6007612"/>
                <a:gd name="connsiteY10" fmla="*/ 3998599 h 6797829"/>
                <a:gd name="connsiteX11" fmla="*/ 1336319 w 6007612"/>
                <a:gd name="connsiteY11" fmla="*/ 5057837 h 6797829"/>
                <a:gd name="connsiteX12" fmla="*/ 1597084 w 6007612"/>
                <a:gd name="connsiteY12" fmla="*/ 5424583 h 6797829"/>
                <a:gd name="connsiteX13" fmla="*/ 2591910 w 6007612"/>
                <a:gd name="connsiteY13" fmla="*/ 6440122 h 6797829"/>
                <a:gd name="connsiteX14" fmla="*/ 3899854 w 6007612"/>
                <a:gd name="connsiteY14" fmla="*/ 6780621 h 6797829"/>
                <a:gd name="connsiteX15" fmla="*/ 4741172 w 6007612"/>
                <a:gd name="connsiteY15" fmla="*/ 6563979 h 6797829"/>
                <a:gd name="connsiteX16" fmla="*/ 5649171 w 6007612"/>
                <a:gd name="connsiteY16" fmla="*/ 5938452 h 6797829"/>
                <a:gd name="connsiteX17" fmla="*/ 5873475 w 6007612"/>
                <a:gd name="connsiteY17" fmla="*/ 5764656 h 6797829"/>
                <a:gd name="connsiteX18" fmla="*/ 6007612 w 6007612"/>
                <a:gd name="connsiteY18" fmla="*/ 5660343 h 6797829"/>
                <a:gd name="connsiteX19" fmla="*/ 6007612 w 6007612"/>
                <a:gd name="connsiteY19" fmla="*/ 6737454 h 6797829"/>
                <a:gd name="connsiteX20" fmla="*/ 5929386 w 6007612"/>
                <a:gd name="connsiteY20" fmla="*/ 6797829 h 6797829"/>
                <a:gd name="connsiteX21" fmla="*/ 1656512 w 6007612"/>
                <a:gd name="connsiteY21" fmla="*/ 6797829 h 6797829"/>
                <a:gd name="connsiteX22" fmla="*/ 1630254 w 6007612"/>
                <a:gd name="connsiteY22" fmla="*/ 6775222 h 6797829"/>
                <a:gd name="connsiteX23" fmla="*/ 892250 w 6007612"/>
                <a:gd name="connsiteY23" fmla="*/ 5902700 h 6797829"/>
                <a:gd name="connsiteX24" fmla="*/ 0 w 6007612"/>
                <a:gd name="connsiteY24" fmla="*/ 3998599 h 6797829"/>
                <a:gd name="connsiteX25" fmla="*/ 4493032 w 6007612"/>
                <a:gd name="connsiteY25" fmla="*/ 285 h 6797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007612" h="6797829">
                  <a:moveTo>
                    <a:pt x="4493599" y="0"/>
                  </a:moveTo>
                  <a:cubicBezTo>
                    <a:pt x="5048011" y="0"/>
                    <a:pt x="5546284" y="111886"/>
                    <a:pt x="5981837" y="314220"/>
                  </a:cubicBezTo>
                  <a:lnTo>
                    <a:pt x="6007612" y="327088"/>
                  </a:lnTo>
                  <a:lnTo>
                    <a:pt x="6007612" y="1316637"/>
                  </a:lnTo>
                  <a:lnTo>
                    <a:pt x="5852405" y="1209899"/>
                  </a:lnTo>
                  <a:cubicBezTo>
                    <a:pt x="5778266" y="1164709"/>
                    <a:pt x="5701526" y="1123535"/>
                    <a:pt x="5622498" y="1086619"/>
                  </a:cubicBezTo>
                  <a:cubicBezTo>
                    <a:pt x="5286822" y="930699"/>
                    <a:pt x="4906882" y="851533"/>
                    <a:pt x="4493032" y="851533"/>
                  </a:cubicBezTo>
                  <a:cubicBezTo>
                    <a:pt x="4056201" y="851533"/>
                    <a:pt x="3593263" y="940631"/>
                    <a:pt x="3155579" y="1108326"/>
                  </a:cubicBezTo>
                  <a:cubicBezTo>
                    <a:pt x="2721215" y="1275979"/>
                    <a:pt x="2318305" y="1515819"/>
                    <a:pt x="1963832" y="1817700"/>
                  </a:cubicBezTo>
                  <a:cubicBezTo>
                    <a:pt x="1617657" y="2114360"/>
                    <a:pt x="1334332" y="2465358"/>
                    <a:pt x="1144646" y="2832814"/>
                  </a:cubicBezTo>
                  <a:cubicBezTo>
                    <a:pt x="950561" y="3210060"/>
                    <a:pt x="851249" y="3602202"/>
                    <a:pt x="851249" y="3998599"/>
                  </a:cubicBezTo>
                  <a:cubicBezTo>
                    <a:pt x="851249" y="4377547"/>
                    <a:pt x="999792" y="4597311"/>
                    <a:pt x="1336319" y="5057837"/>
                  </a:cubicBezTo>
                  <a:cubicBezTo>
                    <a:pt x="1420450" y="5173181"/>
                    <a:pt x="1507419" y="5292497"/>
                    <a:pt x="1597084" y="5424583"/>
                  </a:cubicBezTo>
                  <a:cubicBezTo>
                    <a:pt x="1914175" y="5891917"/>
                    <a:pt x="2239493" y="6224189"/>
                    <a:pt x="2591910" y="6440122"/>
                  </a:cubicBezTo>
                  <a:cubicBezTo>
                    <a:pt x="2965467" y="6669393"/>
                    <a:pt x="3393219" y="6780621"/>
                    <a:pt x="3899854" y="6780621"/>
                  </a:cubicBezTo>
                  <a:cubicBezTo>
                    <a:pt x="4187861" y="6780621"/>
                    <a:pt x="4454583" y="6711812"/>
                    <a:pt x="4741172" y="6563979"/>
                  </a:cubicBezTo>
                  <a:cubicBezTo>
                    <a:pt x="5034852" y="6412173"/>
                    <a:pt x="5326263" y="6190848"/>
                    <a:pt x="5649171" y="5938452"/>
                  </a:cubicBezTo>
                  <a:cubicBezTo>
                    <a:pt x="5724931" y="5879291"/>
                    <a:pt x="5800409" y="5821406"/>
                    <a:pt x="5873475" y="5764656"/>
                  </a:cubicBezTo>
                  <a:lnTo>
                    <a:pt x="6007612" y="5660343"/>
                  </a:lnTo>
                  <a:lnTo>
                    <a:pt x="6007612" y="6737454"/>
                  </a:lnTo>
                  <a:lnTo>
                    <a:pt x="5929386" y="6797829"/>
                  </a:lnTo>
                  <a:lnTo>
                    <a:pt x="1656512" y="6797829"/>
                  </a:lnTo>
                  <a:lnTo>
                    <a:pt x="1630254" y="6775222"/>
                  </a:lnTo>
                  <a:cubicBezTo>
                    <a:pt x="1360562" y="6528765"/>
                    <a:pt x="1117699" y="6235219"/>
                    <a:pt x="892250" y="5902700"/>
                  </a:cubicBezTo>
                  <a:cubicBezTo>
                    <a:pt x="459249" y="5264548"/>
                    <a:pt x="0" y="4826722"/>
                    <a:pt x="0" y="3998599"/>
                  </a:cubicBezTo>
                  <a:cubicBezTo>
                    <a:pt x="0" y="1790460"/>
                    <a:pt x="2262336" y="285"/>
                    <a:pt x="4493032" y="2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0582300F-F646-4FC3-94FC-0582F4B5E0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60995" y="62352"/>
              <a:ext cx="6028697" cy="6795648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FBB8E8B8-1900-4326-8858-F375F5D8A0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63721" y="81632"/>
              <a:ext cx="6025971" cy="6776368"/>
            </a:xfrm>
            <a:custGeom>
              <a:avLst/>
              <a:gdLst>
                <a:gd name="connsiteX0" fmla="*/ 6025971 w 6025971"/>
                <a:gd name="connsiteY0" fmla="*/ 5825635 h 6797829"/>
                <a:gd name="connsiteX1" fmla="*/ 6025971 w 6025971"/>
                <a:gd name="connsiteY1" fmla="*/ 6723285 h 6797829"/>
                <a:gd name="connsiteX2" fmla="*/ 5929386 w 6025971"/>
                <a:gd name="connsiteY2" fmla="*/ 6797829 h 6797829"/>
                <a:gd name="connsiteX3" fmla="*/ 4560411 w 6025971"/>
                <a:gd name="connsiteY3" fmla="*/ 6797829 h 6797829"/>
                <a:gd name="connsiteX4" fmla="*/ 4597731 w 6025971"/>
                <a:gd name="connsiteY4" fmla="*/ 6785305 h 6797829"/>
                <a:gd name="connsiteX5" fmla="*/ 5736707 w 6025971"/>
                <a:gd name="connsiteY5" fmla="*/ 6050108 h 6797829"/>
                <a:gd name="connsiteX6" fmla="*/ 5960301 w 6025971"/>
                <a:gd name="connsiteY6" fmla="*/ 5876738 h 6797829"/>
                <a:gd name="connsiteX7" fmla="*/ 4493599 w 6025971"/>
                <a:gd name="connsiteY7" fmla="*/ 0 h 6797829"/>
                <a:gd name="connsiteX8" fmla="*/ 5981837 w 6025971"/>
                <a:gd name="connsiteY8" fmla="*/ 314220 h 6797829"/>
                <a:gd name="connsiteX9" fmla="*/ 6025971 w 6025971"/>
                <a:gd name="connsiteY9" fmla="*/ 336254 h 6797829"/>
                <a:gd name="connsiteX10" fmla="*/ 6025971 w 6025971"/>
                <a:gd name="connsiteY10" fmla="*/ 1157325 h 6797829"/>
                <a:gd name="connsiteX11" fmla="*/ 5925889 w 6025971"/>
                <a:gd name="connsiteY11" fmla="*/ 1088522 h 6797829"/>
                <a:gd name="connsiteX12" fmla="*/ 5682227 w 6025971"/>
                <a:gd name="connsiteY12" fmla="*/ 957939 h 6797829"/>
                <a:gd name="connsiteX13" fmla="*/ 4493032 w 6025971"/>
                <a:gd name="connsiteY13" fmla="*/ 709658 h 6797829"/>
                <a:gd name="connsiteX14" fmla="*/ 3104646 w 6025971"/>
                <a:gd name="connsiteY14" fmla="*/ 976666 h 6797829"/>
                <a:gd name="connsiteX15" fmla="*/ 1871612 w 6025971"/>
                <a:gd name="connsiteY15" fmla="*/ 1710017 h 6797829"/>
                <a:gd name="connsiteX16" fmla="*/ 1018661 w 6025971"/>
                <a:gd name="connsiteY16" fmla="*/ 2767694 h 6797829"/>
                <a:gd name="connsiteX17" fmla="*/ 709374 w 6025971"/>
                <a:gd name="connsiteY17" fmla="*/ 3998599 h 6797829"/>
                <a:gd name="connsiteX18" fmla="*/ 1221258 w 6025971"/>
                <a:gd name="connsiteY18" fmla="*/ 5141684 h 6797829"/>
                <a:gd name="connsiteX19" fmla="*/ 1479187 w 6025971"/>
                <a:gd name="connsiteY19" fmla="*/ 5504459 h 6797829"/>
                <a:gd name="connsiteX20" fmla="*/ 3021272 w 6025971"/>
                <a:gd name="connsiteY20" fmla="*/ 6793670 h 6797829"/>
                <a:gd name="connsiteX21" fmla="*/ 3035805 w 6025971"/>
                <a:gd name="connsiteY21" fmla="*/ 6797829 h 6797829"/>
                <a:gd name="connsiteX22" fmla="*/ 1656512 w 6025971"/>
                <a:gd name="connsiteY22" fmla="*/ 6797829 h 6797829"/>
                <a:gd name="connsiteX23" fmla="*/ 1630254 w 6025971"/>
                <a:gd name="connsiteY23" fmla="*/ 6775222 h 6797829"/>
                <a:gd name="connsiteX24" fmla="*/ 892250 w 6025971"/>
                <a:gd name="connsiteY24" fmla="*/ 5902700 h 6797829"/>
                <a:gd name="connsiteX25" fmla="*/ 0 w 6025971"/>
                <a:gd name="connsiteY25" fmla="*/ 3998599 h 6797829"/>
                <a:gd name="connsiteX26" fmla="*/ 4493032 w 6025971"/>
                <a:gd name="connsiteY26" fmla="*/ 285 h 6797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6025971" h="6797829">
                  <a:moveTo>
                    <a:pt x="6025971" y="5825635"/>
                  </a:moveTo>
                  <a:lnTo>
                    <a:pt x="6025971" y="6723285"/>
                  </a:lnTo>
                  <a:lnTo>
                    <a:pt x="5929386" y="6797829"/>
                  </a:lnTo>
                  <a:lnTo>
                    <a:pt x="4560411" y="6797829"/>
                  </a:lnTo>
                  <a:lnTo>
                    <a:pt x="4597731" y="6785305"/>
                  </a:lnTo>
                  <a:cubicBezTo>
                    <a:pt x="4964953" y="6637825"/>
                    <a:pt x="5315251" y="6379435"/>
                    <a:pt x="5736707" y="6050108"/>
                  </a:cubicBezTo>
                  <a:cubicBezTo>
                    <a:pt x="5812043" y="5991230"/>
                    <a:pt x="5887377" y="5933488"/>
                    <a:pt x="5960301" y="5876738"/>
                  </a:cubicBezTo>
                  <a:close/>
                  <a:moveTo>
                    <a:pt x="4493599" y="0"/>
                  </a:moveTo>
                  <a:cubicBezTo>
                    <a:pt x="5048011" y="0"/>
                    <a:pt x="5546284" y="111886"/>
                    <a:pt x="5981837" y="314220"/>
                  </a:cubicBezTo>
                  <a:lnTo>
                    <a:pt x="6025971" y="336254"/>
                  </a:lnTo>
                  <a:lnTo>
                    <a:pt x="6025971" y="1157325"/>
                  </a:lnTo>
                  <a:lnTo>
                    <a:pt x="5925889" y="1088522"/>
                  </a:lnTo>
                  <a:cubicBezTo>
                    <a:pt x="5847314" y="1040649"/>
                    <a:pt x="5765982" y="997036"/>
                    <a:pt x="5682227" y="957939"/>
                  </a:cubicBezTo>
                  <a:cubicBezTo>
                    <a:pt x="5327823" y="793222"/>
                    <a:pt x="4927595" y="709658"/>
                    <a:pt x="4493032" y="709658"/>
                  </a:cubicBezTo>
                  <a:cubicBezTo>
                    <a:pt x="4031940" y="709658"/>
                    <a:pt x="3564888" y="799465"/>
                    <a:pt x="3104646" y="976666"/>
                  </a:cubicBezTo>
                  <a:cubicBezTo>
                    <a:pt x="2655243" y="1149867"/>
                    <a:pt x="2238358" y="1397822"/>
                    <a:pt x="1871612" y="1710017"/>
                  </a:cubicBezTo>
                  <a:cubicBezTo>
                    <a:pt x="1506427" y="2022852"/>
                    <a:pt x="1219414" y="2378815"/>
                    <a:pt x="1018661" y="2767694"/>
                  </a:cubicBezTo>
                  <a:cubicBezTo>
                    <a:pt x="813368" y="3165227"/>
                    <a:pt x="709374" y="3579358"/>
                    <a:pt x="709374" y="3998599"/>
                  </a:cubicBezTo>
                  <a:cubicBezTo>
                    <a:pt x="709374" y="4421103"/>
                    <a:pt x="875510" y="4667680"/>
                    <a:pt x="1221258" y="5141684"/>
                  </a:cubicBezTo>
                  <a:cubicBezTo>
                    <a:pt x="1304681" y="5256035"/>
                    <a:pt x="1390941" y="5374217"/>
                    <a:pt x="1479187" y="5504459"/>
                  </a:cubicBezTo>
                  <a:cubicBezTo>
                    <a:pt x="1942790" y="6187719"/>
                    <a:pt x="2430063" y="6601673"/>
                    <a:pt x="3021272" y="6793670"/>
                  </a:cubicBezTo>
                  <a:lnTo>
                    <a:pt x="3035805" y="6797829"/>
                  </a:lnTo>
                  <a:lnTo>
                    <a:pt x="1656512" y="6797829"/>
                  </a:lnTo>
                  <a:lnTo>
                    <a:pt x="1630254" y="6775222"/>
                  </a:lnTo>
                  <a:cubicBezTo>
                    <a:pt x="1360562" y="6528765"/>
                    <a:pt x="1117699" y="6235219"/>
                    <a:pt x="892250" y="5902700"/>
                  </a:cubicBezTo>
                  <a:cubicBezTo>
                    <a:pt x="459249" y="5264548"/>
                    <a:pt x="0" y="4826722"/>
                    <a:pt x="0" y="3998599"/>
                  </a:cubicBezTo>
                  <a:cubicBezTo>
                    <a:pt x="0" y="1790460"/>
                    <a:pt x="2262336" y="285"/>
                    <a:pt x="4493032" y="2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946293C-C7E5-47B3-9E9F-9036E689D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1055098"/>
            <a:ext cx="5760719" cy="474780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3. Model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20895482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19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F43383-EDE2-4AE7-9C08-F63CA17C58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SG" sz="5400"/>
              <a:t>What is UFC?</a:t>
            </a:r>
          </a:p>
        </p:txBody>
      </p:sp>
      <p:sp>
        <p:nvSpPr>
          <p:cNvPr id="22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F2DB78-28CB-414C-9A81-B3DB87C3C1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en-SG" sz="2000"/>
              <a:t>The Ultimate Fighting Championship is a mixed martial arts (MMA) company which hosts fights</a:t>
            </a:r>
          </a:p>
          <a:p>
            <a:r>
              <a:rPr lang="en-SG" sz="2000"/>
              <a:t>Fights are always between two fighters in a cage</a:t>
            </a:r>
          </a:p>
          <a:p>
            <a:r>
              <a:rPr lang="en-SG" sz="2000"/>
              <a:t>Fights continue until a knockout (KO) is achieved or the last round is over. </a:t>
            </a:r>
          </a:p>
          <a:p>
            <a:r>
              <a:rPr lang="en-SG" sz="2000"/>
              <a:t>Draws almost never happen in UFC fights</a:t>
            </a:r>
          </a:p>
          <a:p>
            <a:endParaRPr lang="en-SG" sz="200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797D9EC-8540-4965-8DC3-5F407B567E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99" r="13142" b="-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5563722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46293C-C7E5-47B3-9E9F-9036E689D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48640"/>
            <a:ext cx="3600860" cy="5431536"/>
          </a:xfrm>
        </p:spPr>
        <p:txBody>
          <a:bodyPr>
            <a:normAutofit/>
          </a:bodyPr>
          <a:lstStyle/>
          <a:p>
            <a:r>
              <a:rPr lang="en-SG" sz="3800" dirty="0"/>
              <a:t>3. Model implementation:</a:t>
            </a:r>
          </a:p>
        </p:txBody>
      </p:sp>
      <p:sp>
        <p:nvSpPr>
          <p:cNvPr id="75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onnsiteX0" fmla="*/ 0 w 4480560"/>
              <a:gd name="connsiteY0" fmla="*/ 0 h 18288"/>
              <a:gd name="connsiteX1" fmla="*/ 595274 w 4480560"/>
              <a:gd name="connsiteY1" fmla="*/ 0 h 18288"/>
              <a:gd name="connsiteX2" fmla="*/ 1100938 w 4480560"/>
              <a:gd name="connsiteY2" fmla="*/ 0 h 18288"/>
              <a:gd name="connsiteX3" fmla="*/ 1651406 w 4480560"/>
              <a:gd name="connsiteY3" fmla="*/ 0 h 18288"/>
              <a:gd name="connsiteX4" fmla="*/ 2336292 w 4480560"/>
              <a:gd name="connsiteY4" fmla="*/ 0 h 18288"/>
              <a:gd name="connsiteX5" fmla="*/ 2931566 w 4480560"/>
              <a:gd name="connsiteY5" fmla="*/ 0 h 18288"/>
              <a:gd name="connsiteX6" fmla="*/ 3482035 w 4480560"/>
              <a:gd name="connsiteY6" fmla="*/ 0 h 18288"/>
              <a:gd name="connsiteX7" fmla="*/ 4480560 w 4480560"/>
              <a:gd name="connsiteY7" fmla="*/ 0 h 18288"/>
              <a:gd name="connsiteX8" fmla="*/ 4480560 w 4480560"/>
              <a:gd name="connsiteY8" fmla="*/ 18288 h 18288"/>
              <a:gd name="connsiteX9" fmla="*/ 3840480 w 4480560"/>
              <a:gd name="connsiteY9" fmla="*/ 18288 h 18288"/>
              <a:gd name="connsiteX10" fmla="*/ 3290011 w 4480560"/>
              <a:gd name="connsiteY10" fmla="*/ 18288 h 18288"/>
              <a:gd name="connsiteX11" fmla="*/ 2560320 w 4480560"/>
              <a:gd name="connsiteY11" fmla="*/ 18288 h 18288"/>
              <a:gd name="connsiteX12" fmla="*/ 1965046 w 4480560"/>
              <a:gd name="connsiteY12" fmla="*/ 18288 h 18288"/>
              <a:gd name="connsiteX13" fmla="*/ 1459382 w 4480560"/>
              <a:gd name="connsiteY13" fmla="*/ 18288 h 18288"/>
              <a:gd name="connsiteX14" fmla="*/ 774497 w 4480560"/>
              <a:gd name="connsiteY14" fmla="*/ 18288 h 18288"/>
              <a:gd name="connsiteX15" fmla="*/ 0 w 4480560"/>
              <a:gd name="connsiteY15" fmla="*/ 18288 h 18288"/>
              <a:gd name="connsiteX16" fmla="*/ 0 w 448056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EB5DFA-0400-41B0-92E0-72905D3E3B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6418" y="552091"/>
            <a:ext cx="6224335" cy="543153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endParaRPr lang="en-SG" sz="1800" dirty="0"/>
          </a:p>
          <a:p>
            <a:r>
              <a:rPr lang="en-SG" sz="1800" dirty="0"/>
              <a:t>Simple Models applied:</a:t>
            </a:r>
          </a:p>
          <a:p>
            <a:pPr lvl="1"/>
            <a:r>
              <a:rPr lang="en-SG" sz="1800" dirty="0"/>
              <a:t>Logistic regression</a:t>
            </a:r>
          </a:p>
          <a:p>
            <a:pPr lvl="1"/>
            <a:r>
              <a:rPr lang="en-SG" sz="1800" dirty="0"/>
              <a:t>Support vector machines</a:t>
            </a:r>
          </a:p>
          <a:p>
            <a:pPr lvl="1"/>
            <a:r>
              <a:rPr lang="en-SG" sz="1800" dirty="0"/>
              <a:t>K-Nearest </a:t>
            </a:r>
            <a:r>
              <a:rPr lang="en-SG" sz="1800" dirty="0" err="1"/>
              <a:t>neighbors</a:t>
            </a:r>
            <a:endParaRPr lang="en-SG" sz="1800" dirty="0"/>
          </a:p>
          <a:p>
            <a:r>
              <a:rPr lang="en-SG" sz="1800" dirty="0"/>
              <a:t>Ensemble Models:</a:t>
            </a:r>
          </a:p>
          <a:p>
            <a:pPr lvl="1"/>
            <a:r>
              <a:rPr lang="en-SG" sz="1800" dirty="0"/>
              <a:t>Random Forest</a:t>
            </a:r>
          </a:p>
          <a:p>
            <a:pPr lvl="1"/>
            <a:r>
              <a:rPr lang="en-SG" sz="1800" dirty="0"/>
              <a:t>Stacked Classifier (of the four simple models above)</a:t>
            </a:r>
          </a:p>
          <a:p>
            <a:pPr lvl="1"/>
            <a:r>
              <a:rPr lang="en-SG" sz="1800" dirty="0"/>
              <a:t>AdaBoost</a:t>
            </a:r>
          </a:p>
          <a:p>
            <a:r>
              <a:rPr lang="en-SG" sz="1800" dirty="0"/>
              <a:t>Neural Networks:</a:t>
            </a:r>
          </a:p>
          <a:p>
            <a:pPr lvl="1"/>
            <a:r>
              <a:rPr lang="en-SG" sz="1800" dirty="0"/>
              <a:t>Dense, Fully connected NN</a:t>
            </a:r>
          </a:p>
        </p:txBody>
      </p:sp>
    </p:spTree>
    <p:extLst>
      <p:ext uri="{BB962C8B-B14F-4D97-AF65-F5344CB8AC3E}">
        <p14:creationId xmlns:p14="http://schemas.microsoft.com/office/powerpoint/2010/main" val="39450627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46293C-C7E5-47B3-9E9F-9036E689D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48640"/>
            <a:ext cx="3600860" cy="5431536"/>
          </a:xfrm>
        </p:spPr>
        <p:txBody>
          <a:bodyPr>
            <a:normAutofit/>
          </a:bodyPr>
          <a:lstStyle/>
          <a:p>
            <a:r>
              <a:rPr lang="en-SG" sz="3800" dirty="0"/>
              <a:t>3. Model implementation:</a:t>
            </a:r>
          </a:p>
        </p:txBody>
      </p:sp>
      <p:sp>
        <p:nvSpPr>
          <p:cNvPr id="75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onnsiteX0" fmla="*/ 0 w 4480560"/>
              <a:gd name="connsiteY0" fmla="*/ 0 h 18288"/>
              <a:gd name="connsiteX1" fmla="*/ 595274 w 4480560"/>
              <a:gd name="connsiteY1" fmla="*/ 0 h 18288"/>
              <a:gd name="connsiteX2" fmla="*/ 1100938 w 4480560"/>
              <a:gd name="connsiteY2" fmla="*/ 0 h 18288"/>
              <a:gd name="connsiteX3" fmla="*/ 1651406 w 4480560"/>
              <a:gd name="connsiteY3" fmla="*/ 0 h 18288"/>
              <a:gd name="connsiteX4" fmla="*/ 2336292 w 4480560"/>
              <a:gd name="connsiteY4" fmla="*/ 0 h 18288"/>
              <a:gd name="connsiteX5" fmla="*/ 2931566 w 4480560"/>
              <a:gd name="connsiteY5" fmla="*/ 0 h 18288"/>
              <a:gd name="connsiteX6" fmla="*/ 3482035 w 4480560"/>
              <a:gd name="connsiteY6" fmla="*/ 0 h 18288"/>
              <a:gd name="connsiteX7" fmla="*/ 4480560 w 4480560"/>
              <a:gd name="connsiteY7" fmla="*/ 0 h 18288"/>
              <a:gd name="connsiteX8" fmla="*/ 4480560 w 4480560"/>
              <a:gd name="connsiteY8" fmla="*/ 18288 h 18288"/>
              <a:gd name="connsiteX9" fmla="*/ 3840480 w 4480560"/>
              <a:gd name="connsiteY9" fmla="*/ 18288 h 18288"/>
              <a:gd name="connsiteX10" fmla="*/ 3290011 w 4480560"/>
              <a:gd name="connsiteY10" fmla="*/ 18288 h 18288"/>
              <a:gd name="connsiteX11" fmla="*/ 2560320 w 4480560"/>
              <a:gd name="connsiteY11" fmla="*/ 18288 h 18288"/>
              <a:gd name="connsiteX12" fmla="*/ 1965046 w 4480560"/>
              <a:gd name="connsiteY12" fmla="*/ 18288 h 18288"/>
              <a:gd name="connsiteX13" fmla="*/ 1459382 w 4480560"/>
              <a:gd name="connsiteY13" fmla="*/ 18288 h 18288"/>
              <a:gd name="connsiteX14" fmla="*/ 774497 w 4480560"/>
              <a:gd name="connsiteY14" fmla="*/ 18288 h 18288"/>
              <a:gd name="connsiteX15" fmla="*/ 0 w 4480560"/>
              <a:gd name="connsiteY15" fmla="*/ 18288 h 18288"/>
              <a:gd name="connsiteX16" fmla="*/ 0 w 448056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EB5DFA-0400-41B0-92E0-72905D3E3B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6418" y="552091"/>
            <a:ext cx="6224335" cy="5431536"/>
          </a:xfrm>
        </p:spPr>
        <p:txBody>
          <a:bodyPr anchor="ctr">
            <a:normAutofit/>
          </a:bodyPr>
          <a:lstStyle/>
          <a:p>
            <a:r>
              <a:rPr lang="en-SG" sz="1800" dirty="0"/>
              <a:t>Tuning:</a:t>
            </a:r>
          </a:p>
          <a:p>
            <a:pPr lvl="1"/>
            <a:r>
              <a:rPr lang="en-SG" sz="1800" dirty="0"/>
              <a:t>All model hyperparameters were adjusted using </a:t>
            </a:r>
            <a:r>
              <a:rPr lang="en-SG" sz="1800" dirty="0" err="1"/>
              <a:t>sklearn’s</a:t>
            </a:r>
            <a:r>
              <a:rPr lang="en-SG" sz="1800" dirty="0"/>
              <a:t> </a:t>
            </a:r>
            <a:r>
              <a:rPr lang="en-SG" sz="1800" dirty="0" err="1"/>
              <a:t>GridSearchCV</a:t>
            </a:r>
            <a:r>
              <a:rPr lang="en-SG" sz="1800" dirty="0"/>
              <a:t> </a:t>
            </a:r>
          </a:p>
          <a:p>
            <a:pPr lvl="1"/>
            <a:r>
              <a:rPr lang="en-SG" sz="1800" dirty="0"/>
              <a:t>The neural network was tuned using </a:t>
            </a:r>
            <a:r>
              <a:rPr lang="en-SG" sz="1800" dirty="0" err="1"/>
              <a:t>Keras</a:t>
            </a:r>
            <a:r>
              <a:rPr lang="en-SG" sz="1800" dirty="0"/>
              <a:t> Tuner, with the </a:t>
            </a:r>
            <a:r>
              <a:rPr lang="en-SG" sz="1800" dirty="0" err="1"/>
              <a:t>HyperBand</a:t>
            </a:r>
            <a:r>
              <a:rPr lang="en-SG" sz="1800" dirty="0"/>
              <a:t> algorithm </a:t>
            </a:r>
          </a:p>
          <a:p>
            <a:r>
              <a:rPr lang="en-SG" sz="1800" dirty="0"/>
              <a:t>Testing:</a:t>
            </a:r>
          </a:p>
          <a:p>
            <a:pPr lvl="1"/>
            <a:r>
              <a:rPr lang="en-SG" sz="1800" dirty="0"/>
              <a:t>All models were tested and tuned using training and validation data</a:t>
            </a:r>
          </a:p>
          <a:p>
            <a:pPr lvl="1"/>
            <a:r>
              <a:rPr lang="en-SG" sz="1800" dirty="0"/>
              <a:t>Evaluation metrics are based on unseen test data</a:t>
            </a:r>
          </a:p>
        </p:txBody>
      </p:sp>
    </p:spTree>
    <p:extLst>
      <p:ext uri="{BB962C8B-B14F-4D97-AF65-F5344CB8AC3E}">
        <p14:creationId xmlns:p14="http://schemas.microsoft.com/office/powerpoint/2010/main" val="6384106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46293C-C7E5-47B3-9E9F-9036E689D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48640"/>
            <a:ext cx="3600860" cy="5431536"/>
          </a:xfrm>
        </p:spPr>
        <p:txBody>
          <a:bodyPr>
            <a:normAutofit/>
          </a:bodyPr>
          <a:lstStyle/>
          <a:p>
            <a:r>
              <a:rPr lang="en-SG" sz="3800" dirty="0"/>
              <a:t>3. Model implementation:</a:t>
            </a:r>
          </a:p>
        </p:txBody>
      </p:sp>
      <p:sp>
        <p:nvSpPr>
          <p:cNvPr id="75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onnsiteX0" fmla="*/ 0 w 4480560"/>
              <a:gd name="connsiteY0" fmla="*/ 0 h 18288"/>
              <a:gd name="connsiteX1" fmla="*/ 595274 w 4480560"/>
              <a:gd name="connsiteY1" fmla="*/ 0 h 18288"/>
              <a:gd name="connsiteX2" fmla="*/ 1100938 w 4480560"/>
              <a:gd name="connsiteY2" fmla="*/ 0 h 18288"/>
              <a:gd name="connsiteX3" fmla="*/ 1651406 w 4480560"/>
              <a:gd name="connsiteY3" fmla="*/ 0 h 18288"/>
              <a:gd name="connsiteX4" fmla="*/ 2336292 w 4480560"/>
              <a:gd name="connsiteY4" fmla="*/ 0 h 18288"/>
              <a:gd name="connsiteX5" fmla="*/ 2931566 w 4480560"/>
              <a:gd name="connsiteY5" fmla="*/ 0 h 18288"/>
              <a:gd name="connsiteX6" fmla="*/ 3482035 w 4480560"/>
              <a:gd name="connsiteY6" fmla="*/ 0 h 18288"/>
              <a:gd name="connsiteX7" fmla="*/ 4480560 w 4480560"/>
              <a:gd name="connsiteY7" fmla="*/ 0 h 18288"/>
              <a:gd name="connsiteX8" fmla="*/ 4480560 w 4480560"/>
              <a:gd name="connsiteY8" fmla="*/ 18288 h 18288"/>
              <a:gd name="connsiteX9" fmla="*/ 3840480 w 4480560"/>
              <a:gd name="connsiteY9" fmla="*/ 18288 h 18288"/>
              <a:gd name="connsiteX10" fmla="*/ 3290011 w 4480560"/>
              <a:gd name="connsiteY10" fmla="*/ 18288 h 18288"/>
              <a:gd name="connsiteX11" fmla="*/ 2560320 w 4480560"/>
              <a:gd name="connsiteY11" fmla="*/ 18288 h 18288"/>
              <a:gd name="connsiteX12" fmla="*/ 1965046 w 4480560"/>
              <a:gd name="connsiteY12" fmla="*/ 18288 h 18288"/>
              <a:gd name="connsiteX13" fmla="*/ 1459382 w 4480560"/>
              <a:gd name="connsiteY13" fmla="*/ 18288 h 18288"/>
              <a:gd name="connsiteX14" fmla="*/ 774497 w 4480560"/>
              <a:gd name="connsiteY14" fmla="*/ 18288 h 18288"/>
              <a:gd name="connsiteX15" fmla="*/ 0 w 4480560"/>
              <a:gd name="connsiteY15" fmla="*/ 18288 h 18288"/>
              <a:gd name="connsiteX16" fmla="*/ 0 w 448056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199DB6-EC50-4839-A47F-64326731A682}"/>
              </a:ext>
            </a:extLst>
          </p:cNvPr>
          <p:cNvSpPr txBox="1"/>
          <p:nvPr/>
        </p:nvSpPr>
        <p:spPr>
          <a:xfrm>
            <a:off x="5126418" y="1280160"/>
            <a:ext cx="11660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400" b="1" dirty="0"/>
              <a:t>Results</a:t>
            </a:r>
            <a:r>
              <a:rPr lang="en-SG" dirty="0"/>
              <a:t>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26F26B-76BD-447B-B121-5A69ADEFBD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6418" y="1920922"/>
            <a:ext cx="6422961" cy="329775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AC78885-C2BF-4A96-8D61-AF2DBFC8A2F5}"/>
              </a:ext>
            </a:extLst>
          </p:cNvPr>
          <p:cNvSpPr/>
          <p:nvPr/>
        </p:nvSpPr>
        <p:spPr>
          <a:xfrm>
            <a:off x="5226358" y="3569802"/>
            <a:ext cx="6323022" cy="358140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9136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46293C-C7E5-47B3-9E9F-9036E689D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48640"/>
            <a:ext cx="3600860" cy="5431536"/>
          </a:xfrm>
        </p:spPr>
        <p:txBody>
          <a:bodyPr>
            <a:normAutofit/>
          </a:bodyPr>
          <a:lstStyle/>
          <a:p>
            <a:r>
              <a:rPr lang="en-SG" sz="3800" dirty="0"/>
              <a:t>3. Model implementation:</a:t>
            </a:r>
          </a:p>
        </p:txBody>
      </p:sp>
      <p:sp>
        <p:nvSpPr>
          <p:cNvPr id="75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onnsiteX0" fmla="*/ 0 w 4480560"/>
              <a:gd name="connsiteY0" fmla="*/ 0 h 18288"/>
              <a:gd name="connsiteX1" fmla="*/ 595274 w 4480560"/>
              <a:gd name="connsiteY1" fmla="*/ 0 h 18288"/>
              <a:gd name="connsiteX2" fmla="*/ 1100938 w 4480560"/>
              <a:gd name="connsiteY2" fmla="*/ 0 h 18288"/>
              <a:gd name="connsiteX3" fmla="*/ 1651406 w 4480560"/>
              <a:gd name="connsiteY3" fmla="*/ 0 h 18288"/>
              <a:gd name="connsiteX4" fmla="*/ 2336292 w 4480560"/>
              <a:gd name="connsiteY4" fmla="*/ 0 h 18288"/>
              <a:gd name="connsiteX5" fmla="*/ 2931566 w 4480560"/>
              <a:gd name="connsiteY5" fmla="*/ 0 h 18288"/>
              <a:gd name="connsiteX6" fmla="*/ 3482035 w 4480560"/>
              <a:gd name="connsiteY6" fmla="*/ 0 h 18288"/>
              <a:gd name="connsiteX7" fmla="*/ 4480560 w 4480560"/>
              <a:gd name="connsiteY7" fmla="*/ 0 h 18288"/>
              <a:gd name="connsiteX8" fmla="*/ 4480560 w 4480560"/>
              <a:gd name="connsiteY8" fmla="*/ 18288 h 18288"/>
              <a:gd name="connsiteX9" fmla="*/ 3840480 w 4480560"/>
              <a:gd name="connsiteY9" fmla="*/ 18288 h 18288"/>
              <a:gd name="connsiteX10" fmla="*/ 3290011 w 4480560"/>
              <a:gd name="connsiteY10" fmla="*/ 18288 h 18288"/>
              <a:gd name="connsiteX11" fmla="*/ 2560320 w 4480560"/>
              <a:gd name="connsiteY11" fmla="*/ 18288 h 18288"/>
              <a:gd name="connsiteX12" fmla="*/ 1965046 w 4480560"/>
              <a:gd name="connsiteY12" fmla="*/ 18288 h 18288"/>
              <a:gd name="connsiteX13" fmla="*/ 1459382 w 4480560"/>
              <a:gd name="connsiteY13" fmla="*/ 18288 h 18288"/>
              <a:gd name="connsiteX14" fmla="*/ 774497 w 4480560"/>
              <a:gd name="connsiteY14" fmla="*/ 18288 h 18288"/>
              <a:gd name="connsiteX15" fmla="*/ 0 w 4480560"/>
              <a:gd name="connsiteY15" fmla="*/ 18288 h 18288"/>
              <a:gd name="connsiteX16" fmla="*/ 0 w 448056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199DB6-EC50-4839-A47F-64326731A682}"/>
              </a:ext>
            </a:extLst>
          </p:cNvPr>
          <p:cNvSpPr txBox="1"/>
          <p:nvPr/>
        </p:nvSpPr>
        <p:spPr>
          <a:xfrm>
            <a:off x="5126418" y="1280160"/>
            <a:ext cx="36656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400" b="1" dirty="0"/>
              <a:t>Random forest parameters</a:t>
            </a:r>
            <a:r>
              <a:rPr lang="en-SG" dirty="0"/>
              <a:t>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4B82D3-BF89-4A58-8927-C81B682AE693}"/>
              </a:ext>
            </a:extLst>
          </p:cNvPr>
          <p:cNvSpPr txBox="1"/>
          <p:nvPr/>
        </p:nvSpPr>
        <p:spPr>
          <a:xfrm>
            <a:off x="5126418" y="2025345"/>
            <a:ext cx="4045531" cy="27847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SG" dirty="0"/>
              <a:t>No. of trees = 400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SG" dirty="0"/>
              <a:t>Unlimited max tree depth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SG" dirty="0"/>
              <a:t>Criterion for splits: Gini impurity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SG" dirty="0"/>
              <a:t>Bootstrap sampling used for each tree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SG" dirty="0"/>
              <a:t>Equal weights given to both classes</a:t>
            </a:r>
          </a:p>
        </p:txBody>
      </p:sp>
    </p:spTree>
    <p:extLst>
      <p:ext uri="{BB962C8B-B14F-4D97-AF65-F5344CB8AC3E}">
        <p14:creationId xmlns:p14="http://schemas.microsoft.com/office/powerpoint/2010/main" val="38920541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0">
            <a:extLst>
              <a:ext uri="{FF2B5EF4-FFF2-40B4-BE49-F238E27FC236}">
                <a16:creationId xmlns:a16="http://schemas.microsoft.com/office/drawing/2014/main" id="{6DDA8CE9-E0A6-4FF2-823D-D08607606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22">
            <a:extLst>
              <a:ext uri="{FF2B5EF4-FFF2-40B4-BE49-F238E27FC236}">
                <a16:creationId xmlns:a16="http://schemas.microsoft.com/office/drawing/2014/main" id="{11195564-33B9-434B-9641-764F5905A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36" name="Group 24">
            <a:extLst>
              <a:ext uri="{FF2B5EF4-FFF2-40B4-BE49-F238E27FC236}">
                <a16:creationId xmlns:a16="http://schemas.microsoft.com/office/drawing/2014/main" id="{1D18C537-E336-47C4-836B-C342A230F8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-52475" y="1"/>
            <a:ext cx="4262009" cy="2602764"/>
            <a:chOff x="6867015" y="-1"/>
            <a:chExt cx="5324985" cy="3251912"/>
          </a:xfrm>
          <a:solidFill>
            <a:schemeClr val="accent5">
              <a:alpha val="5000"/>
            </a:schemeClr>
          </a:solidFill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481F97D2-9A0D-4CA5-B9AF-27B558BCF1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Freeform: Shape 26">
              <a:extLst>
                <a:ext uri="{FF2B5EF4-FFF2-40B4-BE49-F238E27FC236}">
                  <a16:creationId xmlns:a16="http://schemas.microsoft.com/office/drawing/2014/main" id="{6678A47C-892D-47C9-A5D8-F8860B1B05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D9E8FDFA-59ED-4D6F-BA20-10CDF8436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E958D9A5-8003-4D92-8C05-787C630F75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5A1259D8-0C3A-4069-A22F-537BBBB61A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60995" y="62352"/>
            <a:ext cx="6028697" cy="6795648"/>
            <a:chOff x="6160995" y="62352"/>
            <a:chExt cx="6028697" cy="6795648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D90700B4-CEB5-450F-9EA7-95E355B503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82080" y="81632"/>
              <a:ext cx="6007612" cy="6776368"/>
            </a:xfrm>
            <a:custGeom>
              <a:avLst/>
              <a:gdLst>
                <a:gd name="connsiteX0" fmla="*/ 4493599 w 6007612"/>
                <a:gd name="connsiteY0" fmla="*/ 0 h 6797829"/>
                <a:gd name="connsiteX1" fmla="*/ 5981837 w 6007612"/>
                <a:gd name="connsiteY1" fmla="*/ 314220 h 6797829"/>
                <a:gd name="connsiteX2" fmla="*/ 6007612 w 6007612"/>
                <a:gd name="connsiteY2" fmla="*/ 327088 h 6797829"/>
                <a:gd name="connsiteX3" fmla="*/ 6007612 w 6007612"/>
                <a:gd name="connsiteY3" fmla="*/ 1316637 h 6797829"/>
                <a:gd name="connsiteX4" fmla="*/ 5852405 w 6007612"/>
                <a:gd name="connsiteY4" fmla="*/ 1209899 h 6797829"/>
                <a:gd name="connsiteX5" fmla="*/ 5622498 w 6007612"/>
                <a:gd name="connsiteY5" fmla="*/ 1086619 h 6797829"/>
                <a:gd name="connsiteX6" fmla="*/ 4493032 w 6007612"/>
                <a:gd name="connsiteY6" fmla="*/ 851533 h 6797829"/>
                <a:gd name="connsiteX7" fmla="*/ 3155579 w 6007612"/>
                <a:gd name="connsiteY7" fmla="*/ 1108326 h 6797829"/>
                <a:gd name="connsiteX8" fmla="*/ 1963832 w 6007612"/>
                <a:gd name="connsiteY8" fmla="*/ 1817700 h 6797829"/>
                <a:gd name="connsiteX9" fmla="*/ 1144646 w 6007612"/>
                <a:gd name="connsiteY9" fmla="*/ 2832814 h 6797829"/>
                <a:gd name="connsiteX10" fmla="*/ 851249 w 6007612"/>
                <a:gd name="connsiteY10" fmla="*/ 3998599 h 6797829"/>
                <a:gd name="connsiteX11" fmla="*/ 1336319 w 6007612"/>
                <a:gd name="connsiteY11" fmla="*/ 5057837 h 6797829"/>
                <a:gd name="connsiteX12" fmla="*/ 1597084 w 6007612"/>
                <a:gd name="connsiteY12" fmla="*/ 5424583 h 6797829"/>
                <a:gd name="connsiteX13" fmla="*/ 2591910 w 6007612"/>
                <a:gd name="connsiteY13" fmla="*/ 6440122 h 6797829"/>
                <a:gd name="connsiteX14" fmla="*/ 3899854 w 6007612"/>
                <a:gd name="connsiteY14" fmla="*/ 6780621 h 6797829"/>
                <a:gd name="connsiteX15" fmla="*/ 4741172 w 6007612"/>
                <a:gd name="connsiteY15" fmla="*/ 6563979 h 6797829"/>
                <a:gd name="connsiteX16" fmla="*/ 5649171 w 6007612"/>
                <a:gd name="connsiteY16" fmla="*/ 5938452 h 6797829"/>
                <a:gd name="connsiteX17" fmla="*/ 5873475 w 6007612"/>
                <a:gd name="connsiteY17" fmla="*/ 5764656 h 6797829"/>
                <a:gd name="connsiteX18" fmla="*/ 6007612 w 6007612"/>
                <a:gd name="connsiteY18" fmla="*/ 5660343 h 6797829"/>
                <a:gd name="connsiteX19" fmla="*/ 6007612 w 6007612"/>
                <a:gd name="connsiteY19" fmla="*/ 6737454 h 6797829"/>
                <a:gd name="connsiteX20" fmla="*/ 5929386 w 6007612"/>
                <a:gd name="connsiteY20" fmla="*/ 6797829 h 6797829"/>
                <a:gd name="connsiteX21" fmla="*/ 1656512 w 6007612"/>
                <a:gd name="connsiteY21" fmla="*/ 6797829 h 6797829"/>
                <a:gd name="connsiteX22" fmla="*/ 1630254 w 6007612"/>
                <a:gd name="connsiteY22" fmla="*/ 6775222 h 6797829"/>
                <a:gd name="connsiteX23" fmla="*/ 892250 w 6007612"/>
                <a:gd name="connsiteY23" fmla="*/ 5902700 h 6797829"/>
                <a:gd name="connsiteX24" fmla="*/ 0 w 6007612"/>
                <a:gd name="connsiteY24" fmla="*/ 3998599 h 6797829"/>
                <a:gd name="connsiteX25" fmla="*/ 4493032 w 6007612"/>
                <a:gd name="connsiteY25" fmla="*/ 285 h 6797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007612" h="6797829">
                  <a:moveTo>
                    <a:pt x="4493599" y="0"/>
                  </a:moveTo>
                  <a:cubicBezTo>
                    <a:pt x="5048011" y="0"/>
                    <a:pt x="5546284" y="111886"/>
                    <a:pt x="5981837" y="314220"/>
                  </a:cubicBezTo>
                  <a:lnTo>
                    <a:pt x="6007612" y="327088"/>
                  </a:lnTo>
                  <a:lnTo>
                    <a:pt x="6007612" y="1316637"/>
                  </a:lnTo>
                  <a:lnTo>
                    <a:pt x="5852405" y="1209899"/>
                  </a:lnTo>
                  <a:cubicBezTo>
                    <a:pt x="5778266" y="1164709"/>
                    <a:pt x="5701526" y="1123535"/>
                    <a:pt x="5622498" y="1086619"/>
                  </a:cubicBezTo>
                  <a:cubicBezTo>
                    <a:pt x="5286822" y="930699"/>
                    <a:pt x="4906882" y="851533"/>
                    <a:pt x="4493032" y="851533"/>
                  </a:cubicBezTo>
                  <a:cubicBezTo>
                    <a:pt x="4056201" y="851533"/>
                    <a:pt x="3593263" y="940631"/>
                    <a:pt x="3155579" y="1108326"/>
                  </a:cubicBezTo>
                  <a:cubicBezTo>
                    <a:pt x="2721215" y="1275979"/>
                    <a:pt x="2318305" y="1515819"/>
                    <a:pt x="1963832" y="1817700"/>
                  </a:cubicBezTo>
                  <a:cubicBezTo>
                    <a:pt x="1617657" y="2114360"/>
                    <a:pt x="1334332" y="2465358"/>
                    <a:pt x="1144646" y="2832814"/>
                  </a:cubicBezTo>
                  <a:cubicBezTo>
                    <a:pt x="950561" y="3210060"/>
                    <a:pt x="851249" y="3602202"/>
                    <a:pt x="851249" y="3998599"/>
                  </a:cubicBezTo>
                  <a:cubicBezTo>
                    <a:pt x="851249" y="4377547"/>
                    <a:pt x="999792" y="4597311"/>
                    <a:pt x="1336319" y="5057837"/>
                  </a:cubicBezTo>
                  <a:cubicBezTo>
                    <a:pt x="1420450" y="5173181"/>
                    <a:pt x="1507419" y="5292497"/>
                    <a:pt x="1597084" y="5424583"/>
                  </a:cubicBezTo>
                  <a:cubicBezTo>
                    <a:pt x="1914175" y="5891917"/>
                    <a:pt x="2239493" y="6224189"/>
                    <a:pt x="2591910" y="6440122"/>
                  </a:cubicBezTo>
                  <a:cubicBezTo>
                    <a:pt x="2965467" y="6669393"/>
                    <a:pt x="3393219" y="6780621"/>
                    <a:pt x="3899854" y="6780621"/>
                  </a:cubicBezTo>
                  <a:cubicBezTo>
                    <a:pt x="4187861" y="6780621"/>
                    <a:pt x="4454583" y="6711812"/>
                    <a:pt x="4741172" y="6563979"/>
                  </a:cubicBezTo>
                  <a:cubicBezTo>
                    <a:pt x="5034852" y="6412173"/>
                    <a:pt x="5326263" y="6190848"/>
                    <a:pt x="5649171" y="5938452"/>
                  </a:cubicBezTo>
                  <a:cubicBezTo>
                    <a:pt x="5724931" y="5879291"/>
                    <a:pt x="5800409" y="5821406"/>
                    <a:pt x="5873475" y="5764656"/>
                  </a:cubicBezTo>
                  <a:lnTo>
                    <a:pt x="6007612" y="5660343"/>
                  </a:lnTo>
                  <a:lnTo>
                    <a:pt x="6007612" y="6737454"/>
                  </a:lnTo>
                  <a:lnTo>
                    <a:pt x="5929386" y="6797829"/>
                  </a:lnTo>
                  <a:lnTo>
                    <a:pt x="1656512" y="6797829"/>
                  </a:lnTo>
                  <a:lnTo>
                    <a:pt x="1630254" y="6775222"/>
                  </a:lnTo>
                  <a:cubicBezTo>
                    <a:pt x="1360562" y="6528765"/>
                    <a:pt x="1117699" y="6235219"/>
                    <a:pt x="892250" y="5902700"/>
                  </a:cubicBezTo>
                  <a:cubicBezTo>
                    <a:pt x="459249" y="5264548"/>
                    <a:pt x="0" y="4826722"/>
                    <a:pt x="0" y="3998599"/>
                  </a:cubicBezTo>
                  <a:cubicBezTo>
                    <a:pt x="0" y="1790460"/>
                    <a:pt x="2262336" y="285"/>
                    <a:pt x="4493032" y="2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0582300F-F646-4FC3-94FC-0582F4B5E0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60995" y="62352"/>
              <a:ext cx="6028697" cy="6795648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FBB8E8B8-1900-4326-8858-F375F5D8A0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63721" y="81632"/>
              <a:ext cx="6025971" cy="6776368"/>
            </a:xfrm>
            <a:custGeom>
              <a:avLst/>
              <a:gdLst>
                <a:gd name="connsiteX0" fmla="*/ 6025971 w 6025971"/>
                <a:gd name="connsiteY0" fmla="*/ 5825635 h 6797829"/>
                <a:gd name="connsiteX1" fmla="*/ 6025971 w 6025971"/>
                <a:gd name="connsiteY1" fmla="*/ 6723285 h 6797829"/>
                <a:gd name="connsiteX2" fmla="*/ 5929386 w 6025971"/>
                <a:gd name="connsiteY2" fmla="*/ 6797829 h 6797829"/>
                <a:gd name="connsiteX3" fmla="*/ 4560411 w 6025971"/>
                <a:gd name="connsiteY3" fmla="*/ 6797829 h 6797829"/>
                <a:gd name="connsiteX4" fmla="*/ 4597731 w 6025971"/>
                <a:gd name="connsiteY4" fmla="*/ 6785305 h 6797829"/>
                <a:gd name="connsiteX5" fmla="*/ 5736707 w 6025971"/>
                <a:gd name="connsiteY5" fmla="*/ 6050108 h 6797829"/>
                <a:gd name="connsiteX6" fmla="*/ 5960301 w 6025971"/>
                <a:gd name="connsiteY6" fmla="*/ 5876738 h 6797829"/>
                <a:gd name="connsiteX7" fmla="*/ 4493599 w 6025971"/>
                <a:gd name="connsiteY7" fmla="*/ 0 h 6797829"/>
                <a:gd name="connsiteX8" fmla="*/ 5981837 w 6025971"/>
                <a:gd name="connsiteY8" fmla="*/ 314220 h 6797829"/>
                <a:gd name="connsiteX9" fmla="*/ 6025971 w 6025971"/>
                <a:gd name="connsiteY9" fmla="*/ 336254 h 6797829"/>
                <a:gd name="connsiteX10" fmla="*/ 6025971 w 6025971"/>
                <a:gd name="connsiteY10" fmla="*/ 1157325 h 6797829"/>
                <a:gd name="connsiteX11" fmla="*/ 5925889 w 6025971"/>
                <a:gd name="connsiteY11" fmla="*/ 1088522 h 6797829"/>
                <a:gd name="connsiteX12" fmla="*/ 5682227 w 6025971"/>
                <a:gd name="connsiteY12" fmla="*/ 957939 h 6797829"/>
                <a:gd name="connsiteX13" fmla="*/ 4493032 w 6025971"/>
                <a:gd name="connsiteY13" fmla="*/ 709658 h 6797829"/>
                <a:gd name="connsiteX14" fmla="*/ 3104646 w 6025971"/>
                <a:gd name="connsiteY14" fmla="*/ 976666 h 6797829"/>
                <a:gd name="connsiteX15" fmla="*/ 1871612 w 6025971"/>
                <a:gd name="connsiteY15" fmla="*/ 1710017 h 6797829"/>
                <a:gd name="connsiteX16" fmla="*/ 1018661 w 6025971"/>
                <a:gd name="connsiteY16" fmla="*/ 2767694 h 6797829"/>
                <a:gd name="connsiteX17" fmla="*/ 709374 w 6025971"/>
                <a:gd name="connsiteY17" fmla="*/ 3998599 h 6797829"/>
                <a:gd name="connsiteX18" fmla="*/ 1221258 w 6025971"/>
                <a:gd name="connsiteY18" fmla="*/ 5141684 h 6797829"/>
                <a:gd name="connsiteX19" fmla="*/ 1479187 w 6025971"/>
                <a:gd name="connsiteY19" fmla="*/ 5504459 h 6797829"/>
                <a:gd name="connsiteX20" fmla="*/ 3021272 w 6025971"/>
                <a:gd name="connsiteY20" fmla="*/ 6793670 h 6797829"/>
                <a:gd name="connsiteX21" fmla="*/ 3035805 w 6025971"/>
                <a:gd name="connsiteY21" fmla="*/ 6797829 h 6797829"/>
                <a:gd name="connsiteX22" fmla="*/ 1656512 w 6025971"/>
                <a:gd name="connsiteY22" fmla="*/ 6797829 h 6797829"/>
                <a:gd name="connsiteX23" fmla="*/ 1630254 w 6025971"/>
                <a:gd name="connsiteY23" fmla="*/ 6775222 h 6797829"/>
                <a:gd name="connsiteX24" fmla="*/ 892250 w 6025971"/>
                <a:gd name="connsiteY24" fmla="*/ 5902700 h 6797829"/>
                <a:gd name="connsiteX25" fmla="*/ 0 w 6025971"/>
                <a:gd name="connsiteY25" fmla="*/ 3998599 h 6797829"/>
                <a:gd name="connsiteX26" fmla="*/ 4493032 w 6025971"/>
                <a:gd name="connsiteY26" fmla="*/ 285 h 6797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6025971" h="6797829">
                  <a:moveTo>
                    <a:pt x="6025971" y="5825635"/>
                  </a:moveTo>
                  <a:lnTo>
                    <a:pt x="6025971" y="6723285"/>
                  </a:lnTo>
                  <a:lnTo>
                    <a:pt x="5929386" y="6797829"/>
                  </a:lnTo>
                  <a:lnTo>
                    <a:pt x="4560411" y="6797829"/>
                  </a:lnTo>
                  <a:lnTo>
                    <a:pt x="4597731" y="6785305"/>
                  </a:lnTo>
                  <a:cubicBezTo>
                    <a:pt x="4964953" y="6637825"/>
                    <a:pt x="5315251" y="6379435"/>
                    <a:pt x="5736707" y="6050108"/>
                  </a:cubicBezTo>
                  <a:cubicBezTo>
                    <a:pt x="5812043" y="5991230"/>
                    <a:pt x="5887377" y="5933488"/>
                    <a:pt x="5960301" y="5876738"/>
                  </a:cubicBezTo>
                  <a:close/>
                  <a:moveTo>
                    <a:pt x="4493599" y="0"/>
                  </a:moveTo>
                  <a:cubicBezTo>
                    <a:pt x="5048011" y="0"/>
                    <a:pt x="5546284" y="111886"/>
                    <a:pt x="5981837" y="314220"/>
                  </a:cubicBezTo>
                  <a:lnTo>
                    <a:pt x="6025971" y="336254"/>
                  </a:lnTo>
                  <a:lnTo>
                    <a:pt x="6025971" y="1157325"/>
                  </a:lnTo>
                  <a:lnTo>
                    <a:pt x="5925889" y="1088522"/>
                  </a:lnTo>
                  <a:cubicBezTo>
                    <a:pt x="5847314" y="1040649"/>
                    <a:pt x="5765982" y="997036"/>
                    <a:pt x="5682227" y="957939"/>
                  </a:cubicBezTo>
                  <a:cubicBezTo>
                    <a:pt x="5327823" y="793222"/>
                    <a:pt x="4927595" y="709658"/>
                    <a:pt x="4493032" y="709658"/>
                  </a:cubicBezTo>
                  <a:cubicBezTo>
                    <a:pt x="4031940" y="709658"/>
                    <a:pt x="3564888" y="799465"/>
                    <a:pt x="3104646" y="976666"/>
                  </a:cubicBezTo>
                  <a:cubicBezTo>
                    <a:pt x="2655243" y="1149867"/>
                    <a:pt x="2238358" y="1397822"/>
                    <a:pt x="1871612" y="1710017"/>
                  </a:cubicBezTo>
                  <a:cubicBezTo>
                    <a:pt x="1506427" y="2022852"/>
                    <a:pt x="1219414" y="2378815"/>
                    <a:pt x="1018661" y="2767694"/>
                  </a:cubicBezTo>
                  <a:cubicBezTo>
                    <a:pt x="813368" y="3165227"/>
                    <a:pt x="709374" y="3579358"/>
                    <a:pt x="709374" y="3998599"/>
                  </a:cubicBezTo>
                  <a:cubicBezTo>
                    <a:pt x="709374" y="4421103"/>
                    <a:pt x="875510" y="4667680"/>
                    <a:pt x="1221258" y="5141684"/>
                  </a:cubicBezTo>
                  <a:cubicBezTo>
                    <a:pt x="1304681" y="5256035"/>
                    <a:pt x="1390941" y="5374217"/>
                    <a:pt x="1479187" y="5504459"/>
                  </a:cubicBezTo>
                  <a:cubicBezTo>
                    <a:pt x="1942790" y="6187719"/>
                    <a:pt x="2430063" y="6601673"/>
                    <a:pt x="3021272" y="6793670"/>
                  </a:cubicBezTo>
                  <a:lnTo>
                    <a:pt x="3035805" y="6797829"/>
                  </a:lnTo>
                  <a:lnTo>
                    <a:pt x="1656512" y="6797829"/>
                  </a:lnTo>
                  <a:lnTo>
                    <a:pt x="1630254" y="6775222"/>
                  </a:lnTo>
                  <a:cubicBezTo>
                    <a:pt x="1360562" y="6528765"/>
                    <a:pt x="1117699" y="6235219"/>
                    <a:pt x="892250" y="5902700"/>
                  </a:cubicBezTo>
                  <a:cubicBezTo>
                    <a:pt x="459249" y="5264548"/>
                    <a:pt x="0" y="4826722"/>
                    <a:pt x="0" y="3998599"/>
                  </a:cubicBezTo>
                  <a:cubicBezTo>
                    <a:pt x="0" y="1790460"/>
                    <a:pt x="2262336" y="285"/>
                    <a:pt x="4493032" y="2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946293C-C7E5-47B3-9E9F-9036E689D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1055098"/>
            <a:ext cx="5760719" cy="474780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4. Model evaluation</a:t>
            </a:r>
          </a:p>
        </p:txBody>
      </p:sp>
    </p:spTree>
    <p:extLst>
      <p:ext uri="{BB962C8B-B14F-4D97-AF65-F5344CB8AC3E}">
        <p14:creationId xmlns:p14="http://schemas.microsoft.com/office/powerpoint/2010/main" val="6471120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550BE34-C2B8-49B8-8519-67A8CAD51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7457DD9-5A45-400A-AB4B-4B4EDECA2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46293C-C7E5-47B3-9E9F-9036E689D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746" y="586822"/>
            <a:ext cx="3560252" cy="1645920"/>
          </a:xfrm>
        </p:spPr>
        <p:txBody>
          <a:bodyPr>
            <a:normAutofit/>
          </a:bodyPr>
          <a:lstStyle/>
          <a:p>
            <a:r>
              <a:rPr lang="en-SG" sz="3200" dirty="0"/>
              <a:t>4. Evaluation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41CF7D6-A660-431A-B0BB-140A0D555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570A85B-3810-4F95-97B0-CBF4CCDB3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EB5DFA-0400-41B0-92E0-72905D3E3B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1164" y="586822"/>
            <a:ext cx="6002636" cy="1645920"/>
          </a:xfrm>
        </p:spPr>
        <p:txBody>
          <a:bodyPr anchor="ctr">
            <a:normAutofit/>
          </a:bodyPr>
          <a:lstStyle/>
          <a:p>
            <a:r>
              <a:rPr lang="en-SG" sz="1400" dirty="0"/>
              <a:t>Note that the label = 1 refers to the Red corner winning</a:t>
            </a:r>
          </a:p>
          <a:p>
            <a:r>
              <a:rPr lang="en-SG" sz="1400" dirty="0"/>
              <a:t>The model seems to </a:t>
            </a:r>
            <a:r>
              <a:rPr lang="en-SG" sz="1400" dirty="0" err="1"/>
              <a:t>favor</a:t>
            </a:r>
            <a:r>
              <a:rPr lang="en-SG" sz="1400" dirty="0"/>
              <a:t> the red corner a little more, as it missed only 3% of Red-corner winner, but missed 16% of Blue-corner winners</a:t>
            </a:r>
            <a:endParaRPr lang="en-SG" sz="1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FE14A0-D687-4A3D-A7D1-2ED897F970C6}"/>
              </a:ext>
            </a:extLst>
          </p:cNvPr>
          <p:cNvSpPr txBox="1"/>
          <p:nvPr/>
        </p:nvSpPr>
        <p:spPr>
          <a:xfrm>
            <a:off x="1307636" y="2766617"/>
            <a:ext cx="1846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Confusion matrix: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9BA688C-A41D-43F1-BF15-38295BDC7B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0889" y="2766617"/>
            <a:ext cx="4230222" cy="3840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6857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550BE34-C2B8-49B8-8519-67A8CAD51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7457DD9-5A45-400A-AB4B-4B4EDECA2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46293C-C7E5-47B3-9E9F-9036E689D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746" y="586822"/>
            <a:ext cx="3560252" cy="1645920"/>
          </a:xfrm>
        </p:spPr>
        <p:txBody>
          <a:bodyPr>
            <a:normAutofit/>
          </a:bodyPr>
          <a:lstStyle/>
          <a:p>
            <a:r>
              <a:rPr lang="en-SG" sz="3200" dirty="0"/>
              <a:t>4. Evaluation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41CF7D6-A660-431A-B0BB-140A0D555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570A85B-3810-4F95-97B0-CBF4CCDB3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EB5DFA-0400-41B0-92E0-72905D3E3B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1164" y="586822"/>
            <a:ext cx="6002636" cy="1645920"/>
          </a:xfrm>
        </p:spPr>
        <p:txBody>
          <a:bodyPr anchor="ctr">
            <a:normAutofit/>
          </a:bodyPr>
          <a:lstStyle/>
          <a:p>
            <a:r>
              <a:rPr lang="en-SG" sz="1400" dirty="0"/>
              <a:t>Again as we noticed in the confusion matrix, the recall rate for Red-corner winners is much higher (96%) than the Blue-corner winners (84%)</a:t>
            </a:r>
          </a:p>
          <a:p>
            <a:r>
              <a:rPr lang="en-SG" sz="1400" dirty="0"/>
              <a:t>However the accuracy of the model in generally is pretty good at a weighted accuracy of 91%</a:t>
            </a:r>
          </a:p>
          <a:p>
            <a:endParaRPr lang="en-SG" sz="1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FE14A0-D687-4A3D-A7D1-2ED897F970C6}"/>
              </a:ext>
            </a:extLst>
          </p:cNvPr>
          <p:cNvSpPr txBox="1"/>
          <p:nvPr/>
        </p:nvSpPr>
        <p:spPr>
          <a:xfrm>
            <a:off x="618424" y="2766617"/>
            <a:ext cx="21578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Classification Report: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9CD228D-AAB4-47AE-9B0B-6D24D201A7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0362" y="3597843"/>
            <a:ext cx="6391275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1490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0">
            <a:extLst>
              <a:ext uri="{FF2B5EF4-FFF2-40B4-BE49-F238E27FC236}">
                <a16:creationId xmlns:a16="http://schemas.microsoft.com/office/drawing/2014/main" id="{6DDA8CE9-E0A6-4FF2-823D-D08607606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22">
            <a:extLst>
              <a:ext uri="{FF2B5EF4-FFF2-40B4-BE49-F238E27FC236}">
                <a16:creationId xmlns:a16="http://schemas.microsoft.com/office/drawing/2014/main" id="{11195564-33B9-434B-9641-764F5905A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36" name="Group 24">
            <a:extLst>
              <a:ext uri="{FF2B5EF4-FFF2-40B4-BE49-F238E27FC236}">
                <a16:creationId xmlns:a16="http://schemas.microsoft.com/office/drawing/2014/main" id="{1D18C537-E336-47C4-836B-C342A230F8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-52475" y="1"/>
            <a:ext cx="4262009" cy="2602764"/>
            <a:chOff x="6867015" y="-1"/>
            <a:chExt cx="5324985" cy="3251912"/>
          </a:xfrm>
          <a:solidFill>
            <a:schemeClr val="accent5">
              <a:alpha val="5000"/>
            </a:schemeClr>
          </a:solidFill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481F97D2-9A0D-4CA5-B9AF-27B558BCF1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Freeform: Shape 26">
              <a:extLst>
                <a:ext uri="{FF2B5EF4-FFF2-40B4-BE49-F238E27FC236}">
                  <a16:creationId xmlns:a16="http://schemas.microsoft.com/office/drawing/2014/main" id="{6678A47C-892D-47C9-A5D8-F8860B1B05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D9E8FDFA-59ED-4D6F-BA20-10CDF8436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E958D9A5-8003-4D92-8C05-787C630F75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5A1259D8-0C3A-4069-A22F-537BBBB61A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60995" y="62352"/>
            <a:ext cx="6028697" cy="6795648"/>
            <a:chOff x="6160995" y="62352"/>
            <a:chExt cx="6028697" cy="6795648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D90700B4-CEB5-450F-9EA7-95E355B503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82080" y="81632"/>
              <a:ext cx="6007612" cy="6776368"/>
            </a:xfrm>
            <a:custGeom>
              <a:avLst/>
              <a:gdLst>
                <a:gd name="connsiteX0" fmla="*/ 4493599 w 6007612"/>
                <a:gd name="connsiteY0" fmla="*/ 0 h 6797829"/>
                <a:gd name="connsiteX1" fmla="*/ 5981837 w 6007612"/>
                <a:gd name="connsiteY1" fmla="*/ 314220 h 6797829"/>
                <a:gd name="connsiteX2" fmla="*/ 6007612 w 6007612"/>
                <a:gd name="connsiteY2" fmla="*/ 327088 h 6797829"/>
                <a:gd name="connsiteX3" fmla="*/ 6007612 w 6007612"/>
                <a:gd name="connsiteY3" fmla="*/ 1316637 h 6797829"/>
                <a:gd name="connsiteX4" fmla="*/ 5852405 w 6007612"/>
                <a:gd name="connsiteY4" fmla="*/ 1209899 h 6797829"/>
                <a:gd name="connsiteX5" fmla="*/ 5622498 w 6007612"/>
                <a:gd name="connsiteY5" fmla="*/ 1086619 h 6797829"/>
                <a:gd name="connsiteX6" fmla="*/ 4493032 w 6007612"/>
                <a:gd name="connsiteY6" fmla="*/ 851533 h 6797829"/>
                <a:gd name="connsiteX7" fmla="*/ 3155579 w 6007612"/>
                <a:gd name="connsiteY7" fmla="*/ 1108326 h 6797829"/>
                <a:gd name="connsiteX8" fmla="*/ 1963832 w 6007612"/>
                <a:gd name="connsiteY8" fmla="*/ 1817700 h 6797829"/>
                <a:gd name="connsiteX9" fmla="*/ 1144646 w 6007612"/>
                <a:gd name="connsiteY9" fmla="*/ 2832814 h 6797829"/>
                <a:gd name="connsiteX10" fmla="*/ 851249 w 6007612"/>
                <a:gd name="connsiteY10" fmla="*/ 3998599 h 6797829"/>
                <a:gd name="connsiteX11" fmla="*/ 1336319 w 6007612"/>
                <a:gd name="connsiteY11" fmla="*/ 5057837 h 6797829"/>
                <a:gd name="connsiteX12" fmla="*/ 1597084 w 6007612"/>
                <a:gd name="connsiteY12" fmla="*/ 5424583 h 6797829"/>
                <a:gd name="connsiteX13" fmla="*/ 2591910 w 6007612"/>
                <a:gd name="connsiteY13" fmla="*/ 6440122 h 6797829"/>
                <a:gd name="connsiteX14" fmla="*/ 3899854 w 6007612"/>
                <a:gd name="connsiteY14" fmla="*/ 6780621 h 6797829"/>
                <a:gd name="connsiteX15" fmla="*/ 4741172 w 6007612"/>
                <a:gd name="connsiteY15" fmla="*/ 6563979 h 6797829"/>
                <a:gd name="connsiteX16" fmla="*/ 5649171 w 6007612"/>
                <a:gd name="connsiteY16" fmla="*/ 5938452 h 6797829"/>
                <a:gd name="connsiteX17" fmla="*/ 5873475 w 6007612"/>
                <a:gd name="connsiteY17" fmla="*/ 5764656 h 6797829"/>
                <a:gd name="connsiteX18" fmla="*/ 6007612 w 6007612"/>
                <a:gd name="connsiteY18" fmla="*/ 5660343 h 6797829"/>
                <a:gd name="connsiteX19" fmla="*/ 6007612 w 6007612"/>
                <a:gd name="connsiteY19" fmla="*/ 6737454 h 6797829"/>
                <a:gd name="connsiteX20" fmla="*/ 5929386 w 6007612"/>
                <a:gd name="connsiteY20" fmla="*/ 6797829 h 6797829"/>
                <a:gd name="connsiteX21" fmla="*/ 1656512 w 6007612"/>
                <a:gd name="connsiteY21" fmla="*/ 6797829 h 6797829"/>
                <a:gd name="connsiteX22" fmla="*/ 1630254 w 6007612"/>
                <a:gd name="connsiteY22" fmla="*/ 6775222 h 6797829"/>
                <a:gd name="connsiteX23" fmla="*/ 892250 w 6007612"/>
                <a:gd name="connsiteY23" fmla="*/ 5902700 h 6797829"/>
                <a:gd name="connsiteX24" fmla="*/ 0 w 6007612"/>
                <a:gd name="connsiteY24" fmla="*/ 3998599 h 6797829"/>
                <a:gd name="connsiteX25" fmla="*/ 4493032 w 6007612"/>
                <a:gd name="connsiteY25" fmla="*/ 285 h 6797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007612" h="6797829">
                  <a:moveTo>
                    <a:pt x="4493599" y="0"/>
                  </a:moveTo>
                  <a:cubicBezTo>
                    <a:pt x="5048011" y="0"/>
                    <a:pt x="5546284" y="111886"/>
                    <a:pt x="5981837" y="314220"/>
                  </a:cubicBezTo>
                  <a:lnTo>
                    <a:pt x="6007612" y="327088"/>
                  </a:lnTo>
                  <a:lnTo>
                    <a:pt x="6007612" y="1316637"/>
                  </a:lnTo>
                  <a:lnTo>
                    <a:pt x="5852405" y="1209899"/>
                  </a:lnTo>
                  <a:cubicBezTo>
                    <a:pt x="5778266" y="1164709"/>
                    <a:pt x="5701526" y="1123535"/>
                    <a:pt x="5622498" y="1086619"/>
                  </a:cubicBezTo>
                  <a:cubicBezTo>
                    <a:pt x="5286822" y="930699"/>
                    <a:pt x="4906882" y="851533"/>
                    <a:pt x="4493032" y="851533"/>
                  </a:cubicBezTo>
                  <a:cubicBezTo>
                    <a:pt x="4056201" y="851533"/>
                    <a:pt x="3593263" y="940631"/>
                    <a:pt x="3155579" y="1108326"/>
                  </a:cubicBezTo>
                  <a:cubicBezTo>
                    <a:pt x="2721215" y="1275979"/>
                    <a:pt x="2318305" y="1515819"/>
                    <a:pt x="1963832" y="1817700"/>
                  </a:cubicBezTo>
                  <a:cubicBezTo>
                    <a:pt x="1617657" y="2114360"/>
                    <a:pt x="1334332" y="2465358"/>
                    <a:pt x="1144646" y="2832814"/>
                  </a:cubicBezTo>
                  <a:cubicBezTo>
                    <a:pt x="950561" y="3210060"/>
                    <a:pt x="851249" y="3602202"/>
                    <a:pt x="851249" y="3998599"/>
                  </a:cubicBezTo>
                  <a:cubicBezTo>
                    <a:pt x="851249" y="4377547"/>
                    <a:pt x="999792" y="4597311"/>
                    <a:pt x="1336319" y="5057837"/>
                  </a:cubicBezTo>
                  <a:cubicBezTo>
                    <a:pt x="1420450" y="5173181"/>
                    <a:pt x="1507419" y="5292497"/>
                    <a:pt x="1597084" y="5424583"/>
                  </a:cubicBezTo>
                  <a:cubicBezTo>
                    <a:pt x="1914175" y="5891917"/>
                    <a:pt x="2239493" y="6224189"/>
                    <a:pt x="2591910" y="6440122"/>
                  </a:cubicBezTo>
                  <a:cubicBezTo>
                    <a:pt x="2965467" y="6669393"/>
                    <a:pt x="3393219" y="6780621"/>
                    <a:pt x="3899854" y="6780621"/>
                  </a:cubicBezTo>
                  <a:cubicBezTo>
                    <a:pt x="4187861" y="6780621"/>
                    <a:pt x="4454583" y="6711812"/>
                    <a:pt x="4741172" y="6563979"/>
                  </a:cubicBezTo>
                  <a:cubicBezTo>
                    <a:pt x="5034852" y="6412173"/>
                    <a:pt x="5326263" y="6190848"/>
                    <a:pt x="5649171" y="5938452"/>
                  </a:cubicBezTo>
                  <a:cubicBezTo>
                    <a:pt x="5724931" y="5879291"/>
                    <a:pt x="5800409" y="5821406"/>
                    <a:pt x="5873475" y="5764656"/>
                  </a:cubicBezTo>
                  <a:lnTo>
                    <a:pt x="6007612" y="5660343"/>
                  </a:lnTo>
                  <a:lnTo>
                    <a:pt x="6007612" y="6737454"/>
                  </a:lnTo>
                  <a:lnTo>
                    <a:pt x="5929386" y="6797829"/>
                  </a:lnTo>
                  <a:lnTo>
                    <a:pt x="1656512" y="6797829"/>
                  </a:lnTo>
                  <a:lnTo>
                    <a:pt x="1630254" y="6775222"/>
                  </a:lnTo>
                  <a:cubicBezTo>
                    <a:pt x="1360562" y="6528765"/>
                    <a:pt x="1117699" y="6235219"/>
                    <a:pt x="892250" y="5902700"/>
                  </a:cubicBezTo>
                  <a:cubicBezTo>
                    <a:pt x="459249" y="5264548"/>
                    <a:pt x="0" y="4826722"/>
                    <a:pt x="0" y="3998599"/>
                  </a:cubicBezTo>
                  <a:cubicBezTo>
                    <a:pt x="0" y="1790460"/>
                    <a:pt x="2262336" y="285"/>
                    <a:pt x="4493032" y="2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0582300F-F646-4FC3-94FC-0582F4B5E0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60995" y="62352"/>
              <a:ext cx="6028697" cy="6795648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FBB8E8B8-1900-4326-8858-F375F5D8A0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63721" y="81632"/>
              <a:ext cx="6025971" cy="6776368"/>
            </a:xfrm>
            <a:custGeom>
              <a:avLst/>
              <a:gdLst>
                <a:gd name="connsiteX0" fmla="*/ 6025971 w 6025971"/>
                <a:gd name="connsiteY0" fmla="*/ 5825635 h 6797829"/>
                <a:gd name="connsiteX1" fmla="*/ 6025971 w 6025971"/>
                <a:gd name="connsiteY1" fmla="*/ 6723285 h 6797829"/>
                <a:gd name="connsiteX2" fmla="*/ 5929386 w 6025971"/>
                <a:gd name="connsiteY2" fmla="*/ 6797829 h 6797829"/>
                <a:gd name="connsiteX3" fmla="*/ 4560411 w 6025971"/>
                <a:gd name="connsiteY3" fmla="*/ 6797829 h 6797829"/>
                <a:gd name="connsiteX4" fmla="*/ 4597731 w 6025971"/>
                <a:gd name="connsiteY4" fmla="*/ 6785305 h 6797829"/>
                <a:gd name="connsiteX5" fmla="*/ 5736707 w 6025971"/>
                <a:gd name="connsiteY5" fmla="*/ 6050108 h 6797829"/>
                <a:gd name="connsiteX6" fmla="*/ 5960301 w 6025971"/>
                <a:gd name="connsiteY6" fmla="*/ 5876738 h 6797829"/>
                <a:gd name="connsiteX7" fmla="*/ 4493599 w 6025971"/>
                <a:gd name="connsiteY7" fmla="*/ 0 h 6797829"/>
                <a:gd name="connsiteX8" fmla="*/ 5981837 w 6025971"/>
                <a:gd name="connsiteY8" fmla="*/ 314220 h 6797829"/>
                <a:gd name="connsiteX9" fmla="*/ 6025971 w 6025971"/>
                <a:gd name="connsiteY9" fmla="*/ 336254 h 6797829"/>
                <a:gd name="connsiteX10" fmla="*/ 6025971 w 6025971"/>
                <a:gd name="connsiteY10" fmla="*/ 1157325 h 6797829"/>
                <a:gd name="connsiteX11" fmla="*/ 5925889 w 6025971"/>
                <a:gd name="connsiteY11" fmla="*/ 1088522 h 6797829"/>
                <a:gd name="connsiteX12" fmla="*/ 5682227 w 6025971"/>
                <a:gd name="connsiteY12" fmla="*/ 957939 h 6797829"/>
                <a:gd name="connsiteX13" fmla="*/ 4493032 w 6025971"/>
                <a:gd name="connsiteY13" fmla="*/ 709658 h 6797829"/>
                <a:gd name="connsiteX14" fmla="*/ 3104646 w 6025971"/>
                <a:gd name="connsiteY14" fmla="*/ 976666 h 6797829"/>
                <a:gd name="connsiteX15" fmla="*/ 1871612 w 6025971"/>
                <a:gd name="connsiteY15" fmla="*/ 1710017 h 6797829"/>
                <a:gd name="connsiteX16" fmla="*/ 1018661 w 6025971"/>
                <a:gd name="connsiteY16" fmla="*/ 2767694 h 6797829"/>
                <a:gd name="connsiteX17" fmla="*/ 709374 w 6025971"/>
                <a:gd name="connsiteY17" fmla="*/ 3998599 h 6797829"/>
                <a:gd name="connsiteX18" fmla="*/ 1221258 w 6025971"/>
                <a:gd name="connsiteY18" fmla="*/ 5141684 h 6797829"/>
                <a:gd name="connsiteX19" fmla="*/ 1479187 w 6025971"/>
                <a:gd name="connsiteY19" fmla="*/ 5504459 h 6797829"/>
                <a:gd name="connsiteX20" fmla="*/ 3021272 w 6025971"/>
                <a:gd name="connsiteY20" fmla="*/ 6793670 h 6797829"/>
                <a:gd name="connsiteX21" fmla="*/ 3035805 w 6025971"/>
                <a:gd name="connsiteY21" fmla="*/ 6797829 h 6797829"/>
                <a:gd name="connsiteX22" fmla="*/ 1656512 w 6025971"/>
                <a:gd name="connsiteY22" fmla="*/ 6797829 h 6797829"/>
                <a:gd name="connsiteX23" fmla="*/ 1630254 w 6025971"/>
                <a:gd name="connsiteY23" fmla="*/ 6775222 h 6797829"/>
                <a:gd name="connsiteX24" fmla="*/ 892250 w 6025971"/>
                <a:gd name="connsiteY24" fmla="*/ 5902700 h 6797829"/>
                <a:gd name="connsiteX25" fmla="*/ 0 w 6025971"/>
                <a:gd name="connsiteY25" fmla="*/ 3998599 h 6797829"/>
                <a:gd name="connsiteX26" fmla="*/ 4493032 w 6025971"/>
                <a:gd name="connsiteY26" fmla="*/ 285 h 6797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6025971" h="6797829">
                  <a:moveTo>
                    <a:pt x="6025971" y="5825635"/>
                  </a:moveTo>
                  <a:lnTo>
                    <a:pt x="6025971" y="6723285"/>
                  </a:lnTo>
                  <a:lnTo>
                    <a:pt x="5929386" y="6797829"/>
                  </a:lnTo>
                  <a:lnTo>
                    <a:pt x="4560411" y="6797829"/>
                  </a:lnTo>
                  <a:lnTo>
                    <a:pt x="4597731" y="6785305"/>
                  </a:lnTo>
                  <a:cubicBezTo>
                    <a:pt x="4964953" y="6637825"/>
                    <a:pt x="5315251" y="6379435"/>
                    <a:pt x="5736707" y="6050108"/>
                  </a:cubicBezTo>
                  <a:cubicBezTo>
                    <a:pt x="5812043" y="5991230"/>
                    <a:pt x="5887377" y="5933488"/>
                    <a:pt x="5960301" y="5876738"/>
                  </a:cubicBezTo>
                  <a:close/>
                  <a:moveTo>
                    <a:pt x="4493599" y="0"/>
                  </a:moveTo>
                  <a:cubicBezTo>
                    <a:pt x="5048011" y="0"/>
                    <a:pt x="5546284" y="111886"/>
                    <a:pt x="5981837" y="314220"/>
                  </a:cubicBezTo>
                  <a:lnTo>
                    <a:pt x="6025971" y="336254"/>
                  </a:lnTo>
                  <a:lnTo>
                    <a:pt x="6025971" y="1157325"/>
                  </a:lnTo>
                  <a:lnTo>
                    <a:pt x="5925889" y="1088522"/>
                  </a:lnTo>
                  <a:cubicBezTo>
                    <a:pt x="5847314" y="1040649"/>
                    <a:pt x="5765982" y="997036"/>
                    <a:pt x="5682227" y="957939"/>
                  </a:cubicBezTo>
                  <a:cubicBezTo>
                    <a:pt x="5327823" y="793222"/>
                    <a:pt x="4927595" y="709658"/>
                    <a:pt x="4493032" y="709658"/>
                  </a:cubicBezTo>
                  <a:cubicBezTo>
                    <a:pt x="4031940" y="709658"/>
                    <a:pt x="3564888" y="799465"/>
                    <a:pt x="3104646" y="976666"/>
                  </a:cubicBezTo>
                  <a:cubicBezTo>
                    <a:pt x="2655243" y="1149867"/>
                    <a:pt x="2238358" y="1397822"/>
                    <a:pt x="1871612" y="1710017"/>
                  </a:cubicBezTo>
                  <a:cubicBezTo>
                    <a:pt x="1506427" y="2022852"/>
                    <a:pt x="1219414" y="2378815"/>
                    <a:pt x="1018661" y="2767694"/>
                  </a:cubicBezTo>
                  <a:cubicBezTo>
                    <a:pt x="813368" y="3165227"/>
                    <a:pt x="709374" y="3579358"/>
                    <a:pt x="709374" y="3998599"/>
                  </a:cubicBezTo>
                  <a:cubicBezTo>
                    <a:pt x="709374" y="4421103"/>
                    <a:pt x="875510" y="4667680"/>
                    <a:pt x="1221258" y="5141684"/>
                  </a:cubicBezTo>
                  <a:cubicBezTo>
                    <a:pt x="1304681" y="5256035"/>
                    <a:pt x="1390941" y="5374217"/>
                    <a:pt x="1479187" y="5504459"/>
                  </a:cubicBezTo>
                  <a:cubicBezTo>
                    <a:pt x="1942790" y="6187719"/>
                    <a:pt x="2430063" y="6601673"/>
                    <a:pt x="3021272" y="6793670"/>
                  </a:cubicBezTo>
                  <a:lnTo>
                    <a:pt x="3035805" y="6797829"/>
                  </a:lnTo>
                  <a:lnTo>
                    <a:pt x="1656512" y="6797829"/>
                  </a:lnTo>
                  <a:lnTo>
                    <a:pt x="1630254" y="6775222"/>
                  </a:lnTo>
                  <a:cubicBezTo>
                    <a:pt x="1360562" y="6528765"/>
                    <a:pt x="1117699" y="6235219"/>
                    <a:pt x="892250" y="5902700"/>
                  </a:cubicBezTo>
                  <a:cubicBezTo>
                    <a:pt x="459249" y="5264548"/>
                    <a:pt x="0" y="4826722"/>
                    <a:pt x="0" y="3998599"/>
                  </a:cubicBezTo>
                  <a:cubicBezTo>
                    <a:pt x="0" y="1790460"/>
                    <a:pt x="2262336" y="285"/>
                    <a:pt x="4493032" y="2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946293C-C7E5-47B3-9E9F-9036E689D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1055098"/>
            <a:ext cx="5760719" cy="474780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>
                <a:solidFill>
                  <a:schemeClr val="tx2"/>
                </a:solidFill>
              </a:rPr>
              <a:t>5. Creating a tool to optimize betting odds</a:t>
            </a:r>
            <a:endParaRPr lang="en-US" sz="4000" kern="1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2484419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46293C-C7E5-47B3-9E9F-9036E689D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48640"/>
            <a:ext cx="3600860" cy="5431536"/>
          </a:xfrm>
        </p:spPr>
        <p:txBody>
          <a:bodyPr>
            <a:normAutofit/>
          </a:bodyPr>
          <a:lstStyle/>
          <a:p>
            <a:r>
              <a:rPr lang="en-SG" sz="3800" dirty="0"/>
              <a:t>5. Creating a tool to optimise betting odds</a:t>
            </a:r>
          </a:p>
        </p:txBody>
      </p:sp>
      <p:sp>
        <p:nvSpPr>
          <p:cNvPr id="75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onnsiteX0" fmla="*/ 0 w 4480560"/>
              <a:gd name="connsiteY0" fmla="*/ 0 h 18288"/>
              <a:gd name="connsiteX1" fmla="*/ 595274 w 4480560"/>
              <a:gd name="connsiteY1" fmla="*/ 0 h 18288"/>
              <a:gd name="connsiteX2" fmla="*/ 1100938 w 4480560"/>
              <a:gd name="connsiteY2" fmla="*/ 0 h 18288"/>
              <a:gd name="connsiteX3" fmla="*/ 1651406 w 4480560"/>
              <a:gd name="connsiteY3" fmla="*/ 0 h 18288"/>
              <a:gd name="connsiteX4" fmla="*/ 2336292 w 4480560"/>
              <a:gd name="connsiteY4" fmla="*/ 0 h 18288"/>
              <a:gd name="connsiteX5" fmla="*/ 2931566 w 4480560"/>
              <a:gd name="connsiteY5" fmla="*/ 0 h 18288"/>
              <a:gd name="connsiteX6" fmla="*/ 3482035 w 4480560"/>
              <a:gd name="connsiteY6" fmla="*/ 0 h 18288"/>
              <a:gd name="connsiteX7" fmla="*/ 4480560 w 4480560"/>
              <a:gd name="connsiteY7" fmla="*/ 0 h 18288"/>
              <a:gd name="connsiteX8" fmla="*/ 4480560 w 4480560"/>
              <a:gd name="connsiteY8" fmla="*/ 18288 h 18288"/>
              <a:gd name="connsiteX9" fmla="*/ 3840480 w 4480560"/>
              <a:gd name="connsiteY9" fmla="*/ 18288 h 18288"/>
              <a:gd name="connsiteX10" fmla="*/ 3290011 w 4480560"/>
              <a:gd name="connsiteY10" fmla="*/ 18288 h 18288"/>
              <a:gd name="connsiteX11" fmla="*/ 2560320 w 4480560"/>
              <a:gd name="connsiteY11" fmla="*/ 18288 h 18288"/>
              <a:gd name="connsiteX12" fmla="*/ 1965046 w 4480560"/>
              <a:gd name="connsiteY12" fmla="*/ 18288 h 18288"/>
              <a:gd name="connsiteX13" fmla="*/ 1459382 w 4480560"/>
              <a:gd name="connsiteY13" fmla="*/ 18288 h 18288"/>
              <a:gd name="connsiteX14" fmla="*/ 774497 w 4480560"/>
              <a:gd name="connsiteY14" fmla="*/ 18288 h 18288"/>
              <a:gd name="connsiteX15" fmla="*/ 0 w 4480560"/>
              <a:gd name="connsiteY15" fmla="*/ 18288 h 18288"/>
              <a:gd name="connsiteX16" fmla="*/ 0 w 448056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EB5DFA-0400-41B0-92E0-72905D3E3B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6418" y="552091"/>
            <a:ext cx="6224335" cy="543153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endParaRPr lang="en-SG" sz="1800" dirty="0"/>
          </a:p>
          <a:p>
            <a:r>
              <a:rPr lang="en-SG" sz="1800" dirty="0"/>
              <a:t>Here we make a tool to optimise the betting odds based on predicted win probability of each fighter</a:t>
            </a:r>
          </a:p>
          <a:p>
            <a:pPr marL="0" indent="0">
              <a:buNone/>
            </a:pPr>
            <a:endParaRPr lang="en-SG" sz="1800" dirty="0"/>
          </a:p>
          <a:p>
            <a:r>
              <a:rPr lang="en-SG" sz="1800" dirty="0"/>
              <a:t>Since a random forest model cannot produce easily interpretable probabilities, we need to calibrate the model</a:t>
            </a:r>
          </a:p>
          <a:p>
            <a:pPr marL="457200" lvl="1" indent="0">
              <a:buNone/>
            </a:pPr>
            <a:endParaRPr lang="en-SG" sz="1400" dirty="0"/>
          </a:p>
          <a:p>
            <a:r>
              <a:rPr lang="en-SG" sz="1800" dirty="0"/>
              <a:t>After creating a calibrated model, we need a function to:</a:t>
            </a:r>
          </a:p>
          <a:p>
            <a:pPr lvl="1"/>
            <a:r>
              <a:rPr lang="en-SG" sz="1400" dirty="0"/>
              <a:t>Predict the winner, based on the fight history of both fighters</a:t>
            </a:r>
          </a:p>
          <a:p>
            <a:pPr lvl="1"/>
            <a:r>
              <a:rPr lang="en-SG" sz="1400" dirty="0"/>
              <a:t>Output optimal betting odds</a:t>
            </a:r>
          </a:p>
        </p:txBody>
      </p:sp>
    </p:spTree>
    <p:extLst>
      <p:ext uri="{BB962C8B-B14F-4D97-AF65-F5344CB8AC3E}">
        <p14:creationId xmlns:p14="http://schemas.microsoft.com/office/powerpoint/2010/main" val="21280810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0" name="Rectangle 79">
            <a:extLst>
              <a:ext uri="{FF2B5EF4-FFF2-40B4-BE49-F238E27FC236}">
                <a16:creationId xmlns:a16="http://schemas.microsoft.com/office/drawing/2014/main" id="{385E1BDC-A9B0-4A87-82E3-F3187F69A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2" name="Rectangle 81">
            <a:extLst>
              <a:ext uri="{FF2B5EF4-FFF2-40B4-BE49-F238E27FC236}">
                <a16:creationId xmlns:a16="http://schemas.microsoft.com/office/drawing/2014/main" id="{0990C621-3B8B-4820-8328-D47EF7CE8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46293C-C7E5-47B3-9E9F-9036E689D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60" y="586822"/>
            <a:ext cx="3657600" cy="1645920"/>
          </a:xfrm>
        </p:spPr>
        <p:txBody>
          <a:bodyPr>
            <a:normAutofit/>
          </a:bodyPr>
          <a:lstStyle/>
          <a:p>
            <a:r>
              <a:rPr lang="en-SG" sz="3200"/>
              <a:t>5.1: Calibrating a probability model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C1A2385B-1D2A-4E17-84FA-6CB7F0AAE4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5E791F2F-79DB-4CC0-9FA1-001E3E91E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33D8A1-537C-4D60-A1D7-2165493B13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269" y="2729397"/>
            <a:ext cx="4872537" cy="34838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89C0DC9-0989-42A8-8584-B4D54E62D9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6897" y="2729397"/>
            <a:ext cx="4906850" cy="348386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5E45939-897A-416C-8CDA-246DE5C4F9DA}"/>
              </a:ext>
            </a:extLst>
          </p:cNvPr>
          <p:cNvSpPr txBox="1"/>
          <p:nvPr/>
        </p:nvSpPr>
        <p:spPr>
          <a:xfrm>
            <a:off x="4975061" y="678262"/>
            <a:ext cx="609494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SG" dirty="0"/>
              <a:t>The RF model was calibrated using </a:t>
            </a:r>
            <a:r>
              <a:rPr lang="en-SG" dirty="0" err="1"/>
              <a:t>sklearn’s</a:t>
            </a:r>
            <a:r>
              <a:rPr lang="en-SG" dirty="0"/>
              <a:t> </a:t>
            </a:r>
            <a:r>
              <a:rPr lang="en-SG" dirty="0" err="1"/>
              <a:t>CalibratedClassifierCV</a:t>
            </a:r>
            <a:r>
              <a:rPr lang="en-SG" dirty="0"/>
              <a:t>, fitting the probability distribution to a sigmoid function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14787DF-7B30-464C-A095-FD888BC170AB}"/>
              </a:ext>
            </a:extLst>
          </p:cNvPr>
          <p:cNvSpPr txBox="1"/>
          <p:nvPr/>
        </p:nvSpPr>
        <p:spPr>
          <a:xfrm>
            <a:off x="1903507" y="6326906"/>
            <a:ext cx="2790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RF Model before calibration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DD65E2E-33AB-4BE8-8628-472C5008BBB0}"/>
              </a:ext>
            </a:extLst>
          </p:cNvPr>
          <p:cNvSpPr txBox="1"/>
          <p:nvPr/>
        </p:nvSpPr>
        <p:spPr>
          <a:xfrm>
            <a:off x="7565292" y="6350964"/>
            <a:ext cx="2624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RF Model after calibration</a:t>
            </a:r>
          </a:p>
        </p:txBody>
      </p:sp>
    </p:spTree>
    <p:extLst>
      <p:ext uri="{BB962C8B-B14F-4D97-AF65-F5344CB8AC3E}">
        <p14:creationId xmlns:p14="http://schemas.microsoft.com/office/powerpoint/2010/main" val="26273928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2B2EF4-4327-4111-80EA-992D7DD86D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SG" sz="4000">
                <a:solidFill>
                  <a:srgbClr val="FFFFFF"/>
                </a:solidFill>
              </a:rPr>
              <a:t>Gambling in UFC Fights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6EF73C-E616-4639-9EEC-3FFF7EBAE3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8" y="1201328"/>
            <a:ext cx="6555347" cy="5546047"/>
          </a:xfrm>
        </p:spPr>
        <p:txBody>
          <a:bodyPr anchor="ctr">
            <a:normAutofit/>
          </a:bodyPr>
          <a:lstStyle/>
          <a:p>
            <a:r>
              <a:rPr lang="en-SG" sz="2000" dirty="0"/>
              <a:t>Fight betting is a huge industry, with a variety of betting companies offering competitive rates</a:t>
            </a:r>
          </a:p>
          <a:p>
            <a:r>
              <a:rPr lang="en-SG" sz="2000" dirty="0"/>
              <a:t>Involves huge amounts of money: online betting market is worth 58.9bn USD</a:t>
            </a:r>
          </a:p>
          <a:p>
            <a:endParaRPr lang="en-SG" sz="20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23EF228-0D4D-4B6A-B540-4421B6CDE0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6499" y="279779"/>
            <a:ext cx="4402866" cy="224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8201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46293C-C7E5-47B3-9E9F-9036E689D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48640"/>
            <a:ext cx="3600860" cy="5431536"/>
          </a:xfrm>
        </p:spPr>
        <p:txBody>
          <a:bodyPr>
            <a:normAutofit/>
          </a:bodyPr>
          <a:lstStyle/>
          <a:p>
            <a:r>
              <a:rPr lang="en-SG" sz="3600" dirty="0"/>
              <a:t>5.2: Creating a function to output optimal odds</a:t>
            </a:r>
            <a:endParaRPr lang="en-SG" sz="3800" dirty="0"/>
          </a:p>
        </p:txBody>
      </p:sp>
      <p:sp>
        <p:nvSpPr>
          <p:cNvPr id="75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onnsiteX0" fmla="*/ 0 w 4480560"/>
              <a:gd name="connsiteY0" fmla="*/ 0 h 18288"/>
              <a:gd name="connsiteX1" fmla="*/ 595274 w 4480560"/>
              <a:gd name="connsiteY1" fmla="*/ 0 h 18288"/>
              <a:gd name="connsiteX2" fmla="*/ 1100938 w 4480560"/>
              <a:gd name="connsiteY2" fmla="*/ 0 h 18288"/>
              <a:gd name="connsiteX3" fmla="*/ 1651406 w 4480560"/>
              <a:gd name="connsiteY3" fmla="*/ 0 h 18288"/>
              <a:gd name="connsiteX4" fmla="*/ 2336292 w 4480560"/>
              <a:gd name="connsiteY4" fmla="*/ 0 h 18288"/>
              <a:gd name="connsiteX5" fmla="*/ 2931566 w 4480560"/>
              <a:gd name="connsiteY5" fmla="*/ 0 h 18288"/>
              <a:gd name="connsiteX6" fmla="*/ 3482035 w 4480560"/>
              <a:gd name="connsiteY6" fmla="*/ 0 h 18288"/>
              <a:gd name="connsiteX7" fmla="*/ 4480560 w 4480560"/>
              <a:gd name="connsiteY7" fmla="*/ 0 h 18288"/>
              <a:gd name="connsiteX8" fmla="*/ 4480560 w 4480560"/>
              <a:gd name="connsiteY8" fmla="*/ 18288 h 18288"/>
              <a:gd name="connsiteX9" fmla="*/ 3840480 w 4480560"/>
              <a:gd name="connsiteY9" fmla="*/ 18288 h 18288"/>
              <a:gd name="connsiteX10" fmla="*/ 3290011 w 4480560"/>
              <a:gd name="connsiteY10" fmla="*/ 18288 h 18288"/>
              <a:gd name="connsiteX11" fmla="*/ 2560320 w 4480560"/>
              <a:gd name="connsiteY11" fmla="*/ 18288 h 18288"/>
              <a:gd name="connsiteX12" fmla="*/ 1965046 w 4480560"/>
              <a:gd name="connsiteY12" fmla="*/ 18288 h 18288"/>
              <a:gd name="connsiteX13" fmla="*/ 1459382 w 4480560"/>
              <a:gd name="connsiteY13" fmla="*/ 18288 h 18288"/>
              <a:gd name="connsiteX14" fmla="*/ 774497 w 4480560"/>
              <a:gd name="connsiteY14" fmla="*/ 18288 h 18288"/>
              <a:gd name="connsiteX15" fmla="*/ 0 w 4480560"/>
              <a:gd name="connsiteY15" fmla="*/ 18288 h 18288"/>
              <a:gd name="connsiteX16" fmla="*/ 0 w 448056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CEB5DFA-0400-41B0-92E0-72905D3E3B5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126418" y="693683"/>
                <a:ext cx="4167999" cy="933318"/>
              </a:xfrm>
            </p:spPr>
            <p:txBody>
              <a:bodyPr anchor="ctr"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sz="1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SG" sz="1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SG" sz="1800" b="0" i="1" smtClean="0">
                              <a:latin typeface="Cambria Math" panose="02040503050406030204" pitchFamily="18" charset="0"/>
                            </a:rPr>
                            <m:t>𝑊𝑖𝑛</m:t>
                          </m:r>
                          <m:r>
                            <a:rPr lang="en-SG" sz="1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b>
                          <m:r>
                            <a:rPr lang="en-SG" sz="1800" b="0" i="1" smtClean="0">
                              <a:latin typeface="Cambria Math" panose="02040503050406030204" pitchFamily="18" charset="0"/>
                            </a:rPr>
                            <m:t>𝑤𝑒𝑖𝑔h𝑡𝑒𝑑</m:t>
                          </m:r>
                          <m:r>
                            <a:rPr lang="en-SG" sz="1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SG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SG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pHide m:val="on"/>
                              <m:ctrlPr>
                                <a:rPr lang="en-SG" sz="1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SG" sz="18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en-SG" sz="1800" i="1">
                                  <a:latin typeface="Cambria Math" panose="02040503050406030204" pitchFamily="18" charset="0"/>
                                </a:rPr>
                                <m:t>𝑒𝑑</m:t>
                              </m:r>
                              <m:r>
                                <a:rPr lang="en-SG" sz="18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SG" sz="1800" i="1">
                                  <a:latin typeface="Cambria Math" panose="02040503050406030204" pitchFamily="18" charset="0"/>
                                </a:rPr>
                                <m:t>𝐵𝑙𝑢𝑒</m:t>
                              </m:r>
                            </m:sub>
                            <m:sup/>
                            <m:e>
                              <m:r>
                                <a:rPr lang="en-SG" sz="18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SG" sz="18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SG" sz="1800" i="1">
                                  <a:latin typeface="Cambria Math" panose="02040503050406030204" pitchFamily="18" charset="0"/>
                                </a:rPr>
                                <m:t>𝑊𝑖𝑛</m:t>
                              </m:r>
                              <m:r>
                                <a:rPr lang="en-SG" sz="18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num>
                        <m:den>
                          <m:r>
                            <a:rPr lang="en-SG" sz="1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en-SG" sz="1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CEB5DFA-0400-41B0-92E0-72905D3E3B5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126418" y="693683"/>
                <a:ext cx="4167999" cy="933318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63CB5E1-0AEA-428A-8204-FD22BF57B96D}"/>
                  </a:ext>
                </a:extLst>
              </p:cNvPr>
              <p:cNvSpPr txBox="1"/>
              <p:nvPr/>
            </p:nvSpPr>
            <p:spPr>
              <a:xfrm>
                <a:off x="4869110" y="1884638"/>
                <a:ext cx="3622069" cy="3919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sz="1800" b="0" i="1" smtClean="0">
                          <a:latin typeface="Cambria Math" panose="02040503050406030204" pitchFamily="18" charset="0"/>
                        </a:rPr>
                        <m:t>𝐹𝑜𝑟</m:t>
                      </m:r>
                      <m:r>
                        <a:rPr lang="en-SG" sz="18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SG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sz="1800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SG" sz="18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SG" sz="1800" i="1">
                              <a:latin typeface="Cambria Math" panose="02040503050406030204" pitchFamily="18" charset="0"/>
                            </a:rPr>
                            <m:t>𝑊𝑖𝑛</m:t>
                          </m:r>
                          <m:r>
                            <a:rPr lang="en-SG" sz="18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b>
                          <m:r>
                            <a:rPr lang="en-SG" sz="1800" i="1">
                              <a:latin typeface="Cambria Math" panose="02040503050406030204" pitchFamily="18" charset="0"/>
                            </a:rPr>
                            <m:t>𝑤𝑒𝑖𝑔h𝑡𝑒𝑑</m:t>
                          </m:r>
                          <m:r>
                            <a:rPr lang="en-SG" sz="1800" i="1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SG" sz="1800" b="0" i="1" smtClean="0">
                          <a:latin typeface="Cambria Math" panose="02040503050406030204" pitchFamily="18" charset="0"/>
                        </a:rPr>
                        <m:t>≥0.5:</m:t>
                      </m:r>
                    </m:oMath>
                  </m:oMathPara>
                </a14:m>
                <a:endParaRPr lang="en-SG" sz="1800" b="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63CB5E1-0AEA-428A-8204-FD22BF57B9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9110" y="1884638"/>
                <a:ext cx="3622069" cy="391902"/>
              </a:xfrm>
              <a:prstGeom prst="rect">
                <a:avLst/>
              </a:prstGeom>
              <a:blipFill>
                <a:blip r:embed="rId3"/>
                <a:stretch>
                  <a:fillRect b="-10938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E241D9C-BCFC-4A7A-8983-3011F653BA37}"/>
                  </a:ext>
                </a:extLst>
              </p:cNvPr>
              <p:cNvSpPr txBox="1"/>
              <p:nvPr/>
            </p:nvSpPr>
            <p:spPr>
              <a:xfrm>
                <a:off x="5399032" y="2605736"/>
                <a:ext cx="6114669" cy="8746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sz="1800" b="0" i="1" smtClean="0">
                              <a:latin typeface="Cambria Math" panose="02040503050406030204" pitchFamily="18" charset="0"/>
                            </a:rPr>
                            <m:t>𝑂𝑑𝑑𝑠</m:t>
                          </m:r>
                        </m:e>
                        <m:sub>
                          <m:r>
                            <a:rPr lang="en-SG" sz="1800" b="0" i="1" smtClean="0">
                              <a:latin typeface="Cambria Math" panose="02040503050406030204" pitchFamily="18" charset="0"/>
                            </a:rPr>
                            <m:t>𝑜𝑝𝑡𝑖𝑚𝑎𝑙</m:t>
                          </m:r>
                        </m:sub>
                      </m:sSub>
                      <m:r>
                        <a:rPr lang="en-SG" sz="18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SG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SG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SG" i="1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SG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SG" i="1">
                                      <a:latin typeface="Cambria Math" panose="02040503050406030204" pitchFamily="18" charset="0"/>
                                    </a:rPr>
                                    <m:t>𝑅𝑒𝑑</m:t>
                                  </m:r>
                                  <m:r>
                                    <a:rPr lang="en-SG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SG" i="1">
                                      <a:latin typeface="Cambria Math" panose="02040503050406030204" pitchFamily="18" charset="0"/>
                                    </a:rPr>
                                    <m:t>𝐵𝑙𝑢𝑒</m:t>
                                  </m:r>
                                </m:lim>
                              </m:limLow>
                            </m:fName>
                            <m:e>
                              <m:sSub>
                                <m:sSubPr>
                                  <m:ctrlPr>
                                    <a:rPr lang="en-SG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SG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  <m:r>
                                    <a:rPr lang="en-SG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SG" i="1">
                                      <a:latin typeface="Cambria Math" panose="02040503050406030204" pitchFamily="18" charset="0"/>
                                    </a:rPr>
                                    <m:t>𝑊𝑖𝑛</m:t>
                                  </m:r>
                                  <m:r>
                                    <a:rPr lang="en-SG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b>
                                  <m:r>
                                    <a:rPr lang="en-SG" i="1">
                                      <a:latin typeface="Cambria Math" panose="02040503050406030204" pitchFamily="18" charset="0"/>
                                    </a:rPr>
                                    <m:t>𝑤𝑒𝑖𝑔h𝑡𝑒𝑑</m:t>
                                  </m:r>
                                  <m:r>
                                    <a:rPr lang="en-SG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</m:sSub>
                            </m:e>
                          </m:func>
                        </m:num>
                        <m:den>
                          <m:r>
                            <a:rPr lang="en-SG" sz="1800" b="0" i="1" smtClean="0">
                              <a:latin typeface="Cambria Math" panose="02040503050406030204" pitchFamily="18" charset="0"/>
                            </a:rPr>
                            <m:t>1 −</m:t>
                          </m:r>
                          <m:func>
                            <m:funcPr>
                              <m:ctrlPr>
                                <a:rPr lang="en-SG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SG" i="1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SG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SG" i="1">
                                      <a:latin typeface="Cambria Math" panose="02040503050406030204" pitchFamily="18" charset="0"/>
                                    </a:rPr>
                                    <m:t>𝑅𝑒𝑑</m:t>
                                  </m:r>
                                  <m:r>
                                    <a:rPr lang="en-SG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SG" i="1">
                                      <a:latin typeface="Cambria Math" panose="02040503050406030204" pitchFamily="18" charset="0"/>
                                    </a:rPr>
                                    <m:t>𝐵𝑙𝑢𝑒</m:t>
                                  </m:r>
                                </m:lim>
                              </m:limLow>
                            </m:fName>
                            <m:e>
                              <m:sSub>
                                <m:sSubPr>
                                  <m:ctrlPr>
                                    <a:rPr lang="en-SG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SG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  <m:r>
                                    <a:rPr lang="en-SG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SG" i="1">
                                      <a:latin typeface="Cambria Math" panose="02040503050406030204" pitchFamily="18" charset="0"/>
                                    </a:rPr>
                                    <m:t>𝑊𝑖𝑛</m:t>
                                  </m:r>
                                  <m:r>
                                    <a:rPr lang="en-SG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b>
                                  <m:r>
                                    <a:rPr lang="en-SG" i="1">
                                      <a:latin typeface="Cambria Math" panose="02040503050406030204" pitchFamily="18" charset="0"/>
                                    </a:rPr>
                                    <m:t>𝑤𝑒𝑖𝑔h𝑡𝑒𝑑</m:t>
                                  </m:r>
                                  <m:r>
                                    <a:rPr lang="en-SG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</m:sSub>
                            </m:e>
                          </m:func>
                        </m:den>
                      </m:f>
                      <m:r>
                        <a:rPr lang="en-SG" sz="1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SG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SG" sz="1800" b="0" i="1" smtClean="0">
                          <a:latin typeface="Cambria Math" panose="02040503050406030204" pitchFamily="18" charset="0"/>
                        </a:rPr>
                        <m:t>100</m:t>
                      </m:r>
                      <m:r>
                        <a:rPr lang="en-SG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×(−1)</m:t>
                      </m:r>
                      <m:r>
                        <a:rPr lang="en-SG" sz="18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SG" sz="1800" b="0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E241D9C-BCFC-4A7A-8983-3011F653BA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9032" y="2605736"/>
                <a:ext cx="6114669" cy="87466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F336A69-E674-4067-8676-CF779633A812}"/>
                  </a:ext>
                </a:extLst>
              </p:cNvPr>
              <p:cNvSpPr txBox="1"/>
              <p:nvPr/>
            </p:nvSpPr>
            <p:spPr>
              <a:xfrm>
                <a:off x="4869110" y="3721780"/>
                <a:ext cx="3622069" cy="3919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sz="1800" b="0" i="1" smtClean="0">
                          <a:latin typeface="Cambria Math" panose="02040503050406030204" pitchFamily="18" charset="0"/>
                        </a:rPr>
                        <m:t>𝐹𝑜𝑟</m:t>
                      </m:r>
                      <m:r>
                        <a:rPr lang="en-SG" sz="18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SG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sz="1800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SG" sz="18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SG" sz="1800" i="1">
                              <a:latin typeface="Cambria Math" panose="02040503050406030204" pitchFamily="18" charset="0"/>
                            </a:rPr>
                            <m:t>𝑊𝑖𝑛</m:t>
                          </m:r>
                          <m:r>
                            <a:rPr lang="en-SG" sz="18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b>
                          <m:r>
                            <a:rPr lang="en-SG" sz="1800" i="1">
                              <a:latin typeface="Cambria Math" panose="02040503050406030204" pitchFamily="18" charset="0"/>
                            </a:rPr>
                            <m:t>𝑤𝑒𝑖𝑔h𝑡𝑒𝑑</m:t>
                          </m:r>
                          <m:r>
                            <a:rPr lang="en-SG" sz="1800" i="1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SG" sz="1800" b="0" i="1" smtClean="0">
                          <a:latin typeface="Cambria Math" panose="02040503050406030204" pitchFamily="18" charset="0"/>
                        </a:rPr>
                        <m:t>&lt;0.5:</m:t>
                      </m:r>
                    </m:oMath>
                  </m:oMathPara>
                </a14:m>
                <a:endParaRPr lang="en-SG" sz="1800" b="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F336A69-E674-4067-8676-CF779633A8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9110" y="3721780"/>
                <a:ext cx="3622069" cy="391902"/>
              </a:xfrm>
              <a:prstGeom prst="rect">
                <a:avLst/>
              </a:prstGeom>
              <a:blipFill>
                <a:blip r:embed="rId5"/>
                <a:stretch>
                  <a:fillRect b="-10938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A3ABF7B-CE78-4463-A52D-918B7F1ED250}"/>
                  </a:ext>
                </a:extLst>
              </p:cNvPr>
              <p:cNvSpPr txBox="1"/>
              <p:nvPr/>
            </p:nvSpPr>
            <p:spPr>
              <a:xfrm>
                <a:off x="5749155" y="4444944"/>
                <a:ext cx="6114669" cy="8746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sz="1800" b="0" i="1" smtClean="0">
                              <a:latin typeface="Cambria Math" panose="02040503050406030204" pitchFamily="18" charset="0"/>
                            </a:rPr>
                            <m:t>𝑂𝑑𝑑𝑠</m:t>
                          </m:r>
                        </m:e>
                        <m:sub>
                          <m:r>
                            <a:rPr lang="en-SG" sz="1800" b="0" i="1" smtClean="0">
                              <a:latin typeface="Cambria Math" panose="02040503050406030204" pitchFamily="18" charset="0"/>
                            </a:rPr>
                            <m:t>𝑜𝑝𝑡𝑖𝑚𝑎𝑙</m:t>
                          </m:r>
                        </m:sub>
                      </m:sSub>
                      <m:r>
                        <a:rPr lang="en-SG" sz="18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SG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SG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SG" i="1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SG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SG" i="1">
                                      <a:latin typeface="Cambria Math" panose="02040503050406030204" pitchFamily="18" charset="0"/>
                                    </a:rPr>
                                    <m:t>𝑅𝑒𝑑</m:t>
                                  </m:r>
                                  <m:r>
                                    <a:rPr lang="en-SG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SG" i="1">
                                      <a:latin typeface="Cambria Math" panose="02040503050406030204" pitchFamily="18" charset="0"/>
                                    </a:rPr>
                                    <m:t>𝐵𝑙𝑢𝑒</m:t>
                                  </m:r>
                                </m:lim>
                              </m:limLow>
                            </m:fName>
                            <m:e>
                              <m:sSub>
                                <m:sSubPr>
                                  <m:ctrlPr>
                                    <a:rPr lang="en-SG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SG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  <m:r>
                                    <a:rPr lang="en-SG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SG" i="1">
                                      <a:latin typeface="Cambria Math" panose="02040503050406030204" pitchFamily="18" charset="0"/>
                                    </a:rPr>
                                    <m:t>𝑊𝑖𝑛</m:t>
                                  </m:r>
                                  <m:r>
                                    <a:rPr lang="en-SG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b>
                                  <m:r>
                                    <a:rPr lang="en-SG" i="1">
                                      <a:latin typeface="Cambria Math" panose="02040503050406030204" pitchFamily="18" charset="0"/>
                                    </a:rPr>
                                    <m:t>𝑤𝑒𝑖𝑔h𝑡𝑒𝑑</m:t>
                                  </m:r>
                                  <m:r>
                                    <a:rPr lang="en-SG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</m:sSub>
                            </m:e>
                          </m:func>
                        </m:num>
                        <m:den>
                          <m:r>
                            <a:rPr lang="en-SG" sz="1800" b="0" i="1" smtClean="0">
                              <a:latin typeface="Cambria Math" panose="02040503050406030204" pitchFamily="18" charset="0"/>
                            </a:rPr>
                            <m:t>1 −</m:t>
                          </m:r>
                          <m:func>
                            <m:funcPr>
                              <m:ctrlPr>
                                <a:rPr lang="en-SG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SG" i="1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SG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SG" i="1">
                                      <a:latin typeface="Cambria Math" panose="02040503050406030204" pitchFamily="18" charset="0"/>
                                    </a:rPr>
                                    <m:t>𝑅𝑒𝑑</m:t>
                                  </m:r>
                                  <m:r>
                                    <a:rPr lang="en-SG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SG" i="1">
                                      <a:latin typeface="Cambria Math" panose="02040503050406030204" pitchFamily="18" charset="0"/>
                                    </a:rPr>
                                    <m:t>𝐵𝑙𝑢𝑒</m:t>
                                  </m:r>
                                </m:lim>
                              </m:limLow>
                            </m:fName>
                            <m:e>
                              <m:sSub>
                                <m:sSubPr>
                                  <m:ctrlPr>
                                    <a:rPr lang="en-SG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SG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  <m:r>
                                    <a:rPr lang="en-SG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SG" i="1">
                                      <a:latin typeface="Cambria Math" panose="02040503050406030204" pitchFamily="18" charset="0"/>
                                    </a:rPr>
                                    <m:t>𝑊𝑖𝑛</m:t>
                                  </m:r>
                                  <m:r>
                                    <a:rPr lang="en-SG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b>
                                  <m:r>
                                    <a:rPr lang="en-SG" i="1">
                                      <a:latin typeface="Cambria Math" panose="02040503050406030204" pitchFamily="18" charset="0"/>
                                    </a:rPr>
                                    <m:t>𝑤𝑒𝑖𝑔h𝑡𝑒𝑑</m:t>
                                  </m:r>
                                  <m:r>
                                    <a:rPr lang="en-SG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</m:sSub>
                            </m:e>
                          </m:func>
                        </m:den>
                      </m:f>
                      <m:r>
                        <a:rPr lang="en-SG" sz="1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SG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SG" sz="1800" b="0" i="1" smtClean="0">
                          <a:latin typeface="Cambria Math" panose="02040503050406030204" pitchFamily="18" charset="0"/>
                        </a:rPr>
                        <m:t>100 </m:t>
                      </m:r>
                    </m:oMath>
                  </m:oMathPara>
                </a14:m>
                <a:endParaRPr lang="en-SG" sz="1800" b="0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A3ABF7B-CE78-4463-A52D-918B7F1ED2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9155" y="4444944"/>
                <a:ext cx="6114669" cy="87466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4A9B33D-C737-4A51-BA7C-B39C8DB4D09E}"/>
                  </a:ext>
                </a:extLst>
              </p:cNvPr>
              <p:cNvSpPr txBox="1"/>
              <p:nvPr/>
            </p:nvSpPr>
            <p:spPr>
              <a:xfrm>
                <a:off x="4983673" y="5887279"/>
                <a:ext cx="362206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sz="1800" b="0" i="1" smtClean="0">
                          <a:latin typeface="Cambria Math" panose="02040503050406030204" pitchFamily="18" charset="0"/>
                        </a:rPr>
                        <m:t>𝑤h𝑒𝑟𝑒</m:t>
                      </m:r>
                      <m:r>
                        <a:rPr lang="en-SG" sz="1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SG" sz="18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SG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SG" sz="1800" b="0" i="1" smtClean="0">
                          <a:latin typeface="Cambria Math" panose="02040503050406030204" pitchFamily="18" charset="0"/>
                        </a:rPr>
                        <m:t>𝑛𝑢𝑚𝑏𝑒𝑟</m:t>
                      </m:r>
                      <m:r>
                        <a:rPr lang="en-SG" sz="1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SG" sz="1800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SG" sz="1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SG" sz="1800" b="0" i="1" smtClean="0">
                          <a:latin typeface="Cambria Math" panose="02040503050406030204" pitchFamily="18" charset="0"/>
                        </a:rPr>
                        <m:t>𝑓𝑖𝑔h𝑡𝑠</m:t>
                      </m:r>
                    </m:oMath>
                  </m:oMathPara>
                </a14:m>
                <a:endParaRPr lang="en-SG" sz="1800" b="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4A9B33D-C737-4A51-BA7C-B39C8DB4D0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3673" y="5887279"/>
                <a:ext cx="3622069" cy="369332"/>
              </a:xfrm>
              <a:prstGeom prst="rect">
                <a:avLst/>
              </a:prstGeom>
              <a:blipFill>
                <a:blip r:embed="rId7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07895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46293C-C7E5-47B3-9E9F-9036E689D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48640"/>
            <a:ext cx="3421748" cy="5431536"/>
          </a:xfrm>
        </p:spPr>
        <p:txBody>
          <a:bodyPr>
            <a:normAutofit/>
          </a:bodyPr>
          <a:lstStyle/>
          <a:p>
            <a:r>
              <a:rPr lang="en-SG" sz="3800" dirty="0"/>
              <a:t>5.3: Finished product in code:</a:t>
            </a:r>
          </a:p>
        </p:txBody>
      </p:sp>
      <p:sp>
        <p:nvSpPr>
          <p:cNvPr id="75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onnsiteX0" fmla="*/ 0 w 4480560"/>
              <a:gd name="connsiteY0" fmla="*/ 0 h 18288"/>
              <a:gd name="connsiteX1" fmla="*/ 595274 w 4480560"/>
              <a:gd name="connsiteY1" fmla="*/ 0 h 18288"/>
              <a:gd name="connsiteX2" fmla="*/ 1100938 w 4480560"/>
              <a:gd name="connsiteY2" fmla="*/ 0 h 18288"/>
              <a:gd name="connsiteX3" fmla="*/ 1651406 w 4480560"/>
              <a:gd name="connsiteY3" fmla="*/ 0 h 18288"/>
              <a:gd name="connsiteX4" fmla="*/ 2336292 w 4480560"/>
              <a:gd name="connsiteY4" fmla="*/ 0 h 18288"/>
              <a:gd name="connsiteX5" fmla="*/ 2931566 w 4480560"/>
              <a:gd name="connsiteY5" fmla="*/ 0 h 18288"/>
              <a:gd name="connsiteX6" fmla="*/ 3482035 w 4480560"/>
              <a:gd name="connsiteY6" fmla="*/ 0 h 18288"/>
              <a:gd name="connsiteX7" fmla="*/ 4480560 w 4480560"/>
              <a:gd name="connsiteY7" fmla="*/ 0 h 18288"/>
              <a:gd name="connsiteX8" fmla="*/ 4480560 w 4480560"/>
              <a:gd name="connsiteY8" fmla="*/ 18288 h 18288"/>
              <a:gd name="connsiteX9" fmla="*/ 3840480 w 4480560"/>
              <a:gd name="connsiteY9" fmla="*/ 18288 h 18288"/>
              <a:gd name="connsiteX10" fmla="*/ 3290011 w 4480560"/>
              <a:gd name="connsiteY10" fmla="*/ 18288 h 18288"/>
              <a:gd name="connsiteX11" fmla="*/ 2560320 w 4480560"/>
              <a:gd name="connsiteY11" fmla="*/ 18288 h 18288"/>
              <a:gd name="connsiteX12" fmla="*/ 1965046 w 4480560"/>
              <a:gd name="connsiteY12" fmla="*/ 18288 h 18288"/>
              <a:gd name="connsiteX13" fmla="*/ 1459382 w 4480560"/>
              <a:gd name="connsiteY13" fmla="*/ 18288 h 18288"/>
              <a:gd name="connsiteX14" fmla="*/ 774497 w 4480560"/>
              <a:gd name="connsiteY14" fmla="*/ 18288 h 18288"/>
              <a:gd name="connsiteX15" fmla="*/ 0 w 4480560"/>
              <a:gd name="connsiteY15" fmla="*/ 18288 h 18288"/>
              <a:gd name="connsiteX16" fmla="*/ 0 w 448056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UFC wraps up 2020 with welterweights Stephen Thomson and Geoff Neal">
            <a:extLst>
              <a:ext uri="{FF2B5EF4-FFF2-40B4-BE49-F238E27FC236}">
                <a16:creationId xmlns:a16="http://schemas.microsoft.com/office/drawing/2014/main" id="{7019048B-DE8C-46D2-AD19-63F00248DA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4235" y="548640"/>
            <a:ext cx="571500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6919205-176B-4EE5-8FD8-D8CE3BABF3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545" y="4310342"/>
            <a:ext cx="6678380" cy="23812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F0AE8D5-3D44-4129-9C7A-D9D7EC6D3B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2323" y="2997171"/>
            <a:ext cx="6358824" cy="1313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0582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0">
            <a:extLst>
              <a:ext uri="{FF2B5EF4-FFF2-40B4-BE49-F238E27FC236}">
                <a16:creationId xmlns:a16="http://schemas.microsoft.com/office/drawing/2014/main" id="{6DDA8CE9-E0A6-4FF2-823D-D08607606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22">
            <a:extLst>
              <a:ext uri="{FF2B5EF4-FFF2-40B4-BE49-F238E27FC236}">
                <a16:creationId xmlns:a16="http://schemas.microsoft.com/office/drawing/2014/main" id="{11195564-33B9-434B-9641-764F5905A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36" name="Group 24">
            <a:extLst>
              <a:ext uri="{FF2B5EF4-FFF2-40B4-BE49-F238E27FC236}">
                <a16:creationId xmlns:a16="http://schemas.microsoft.com/office/drawing/2014/main" id="{1D18C537-E336-47C4-836B-C342A230F8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-52475" y="1"/>
            <a:ext cx="4262009" cy="2602764"/>
            <a:chOff x="6867015" y="-1"/>
            <a:chExt cx="5324985" cy="3251912"/>
          </a:xfrm>
          <a:solidFill>
            <a:schemeClr val="accent5">
              <a:alpha val="5000"/>
            </a:schemeClr>
          </a:solidFill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481F97D2-9A0D-4CA5-B9AF-27B558BCF1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Freeform: Shape 26">
              <a:extLst>
                <a:ext uri="{FF2B5EF4-FFF2-40B4-BE49-F238E27FC236}">
                  <a16:creationId xmlns:a16="http://schemas.microsoft.com/office/drawing/2014/main" id="{6678A47C-892D-47C9-A5D8-F8860B1B05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D9E8FDFA-59ED-4D6F-BA20-10CDF8436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E958D9A5-8003-4D92-8C05-787C630F75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5A1259D8-0C3A-4069-A22F-537BBBB61A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60995" y="62352"/>
            <a:ext cx="6028697" cy="6795648"/>
            <a:chOff x="6160995" y="62352"/>
            <a:chExt cx="6028697" cy="6795648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D90700B4-CEB5-450F-9EA7-95E355B503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82080" y="81632"/>
              <a:ext cx="6007612" cy="6776368"/>
            </a:xfrm>
            <a:custGeom>
              <a:avLst/>
              <a:gdLst>
                <a:gd name="connsiteX0" fmla="*/ 4493599 w 6007612"/>
                <a:gd name="connsiteY0" fmla="*/ 0 h 6797829"/>
                <a:gd name="connsiteX1" fmla="*/ 5981837 w 6007612"/>
                <a:gd name="connsiteY1" fmla="*/ 314220 h 6797829"/>
                <a:gd name="connsiteX2" fmla="*/ 6007612 w 6007612"/>
                <a:gd name="connsiteY2" fmla="*/ 327088 h 6797829"/>
                <a:gd name="connsiteX3" fmla="*/ 6007612 w 6007612"/>
                <a:gd name="connsiteY3" fmla="*/ 1316637 h 6797829"/>
                <a:gd name="connsiteX4" fmla="*/ 5852405 w 6007612"/>
                <a:gd name="connsiteY4" fmla="*/ 1209899 h 6797829"/>
                <a:gd name="connsiteX5" fmla="*/ 5622498 w 6007612"/>
                <a:gd name="connsiteY5" fmla="*/ 1086619 h 6797829"/>
                <a:gd name="connsiteX6" fmla="*/ 4493032 w 6007612"/>
                <a:gd name="connsiteY6" fmla="*/ 851533 h 6797829"/>
                <a:gd name="connsiteX7" fmla="*/ 3155579 w 6007612"/>
                <a:gd name="connsiteY7" fmla="*/ 1108326 h 6797829"/>
                <a:gd name="connsiteX8" fmla="*/ 1963832 w 6007612"/>
                <a:gd name="connsiteY8" fmla="*/ 1817700 h 6797829"/>
                <a:gd name="connsiteX9" fmla="*/ 1144646 w 6007612"/>
                <a:gd name="connsiteY9" fmla="*/ 2832814 h 6797829"/>
                <a:gd name="connsiteX10" fmla="*/ 851249 w 6007612"/>
                <a:gd name="connsiteY10" fmla="*/ 3998599 h 6797829"/>
                <a:gd name="connsiteX11" fmla="*/ 1336319 w 6007612"/>
                <a:gd name="connsiteY11" fmla="*/ 5057837 h 6797829"/>
                <a:gd name="connsiteX12" fmla="*/ 1597084 w 6007612"/>
                <a:gd name="connsiteY12" fmla="*/ 5424583 h 6797829"/>
                <a:gd name="connsiteX13" fmla="*/ 2591910 w 6007612"/>
                <a:gd name="connsiteY13" fmla="*/ 6440122 h 6797829"/>
                <a:gd name="connsiteX14" fmla="*/ 3899854 w 6007612"/>
                <a:gd name="connsiteY14" fmla="*/ 6780621 h 6797829"/>
                <a:gd name="connsiteX15" fmla="*/ 4741172 w 6007612"/>
                <a:gd name="connsiteY15" fmla="*/ 6563979 h 6797829"/>
                <a:gd name="connsiteX16" fmla="*/ 5649171 w 6007612"/>
                <a:gd name="connsiteY16" fmla="*/ 5938452 h 6797829"/>
                <a:gd name="connsiteX17" fmla="*/ 5873475 w 6007612"/>
                <a:gd name="connsiteY17" fmla="*/ 5764656 h 6797829"/>
                <a:gd name="connsiteX18" fmla="*/ 6007612 w 6007612"/>
                <a:gd name="connsiteY18" fmla="*/ 5660343 h 6797829"/>
                <a:gd name="connsiteX19" fmla="*/ 6007612 w 6007612"/>
                <a:gd name="connsiteY19" fmla="*/ 6737454 h 6797829"/>
                <a:gd name="connsiteX20" fmla="*/ 5929386 w 6007612"/>
                <a:gd name="connsiteY20" fmla="*/ 6797829 h 6797829"/>
                <a:gd name="connsiteX21" fmla="*/ 1656512 w 6007612"/>
                <a:gd name="connsiteY21" fmla="*/ 6797829 h 6797829"/>
                <a:gd name="connsiteX22" fmla="*/ 1630254 w 6007612"/>
                <a:gd name="connsiteY22" fmla="*/ 6775222 h 6797829"/>
                <a:gd name="connsiteX23" fmla="*/ 892250 w 6007612"/>
                <a:gd name="connsiteY23" fmla="*/ 5902700 h 6797829"/>
                <a:gd name="connsiteX24" fmla="*/ 0 w 6007612"/>
                <a:gd name="connsiteY24" fmla="*/ 3998599 h 6797829"/>
                <a:gd name="connsiteX25" fmla="*/ 4493032 w 6007612"/>
                <a:gd name="connsiteY25" fmla="*/ 285 h 6797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007612" h="6797829">
                  <a:moveTo>
                    <a:pt x="4493599" y="0"/>
                  </a:moveTo>
                  <a:cubicBezTo>
                    <a:pt x="5048011" y="0"/>
                    <a:pt x="5546284" y="111886"/>
                    <a:pt x="5981837" y="314220"/>
                  </a:cubicBezTo>
                  <a:lnTo>
                    <a:pt x="6007612" y="327088"/>
                  </a:lnTo>
                  <a:lnTo>
                    <a:pt x="6007612" y="1316637"/>
                  </a:lnTo>
                  <a:lnTo>
                    <a:pt x="5852405" y="1209899"/>
                  </a:lnTo>
                  <a:cubicBezTo>
                    <a:pt x="5778266" y="1164709"/>
                    <a:pt x="5701526" y="1123535"/>
                    <a:pt x="5622498" y="1086619"/>
                  </a:cubicBezTo>
                  <a:cubicBezTo>
                    <a:pt x="5286822" y="930699"/>
                    <a:pt x="4906882" y="851533"/>
                    <a:pt x="4493032" y="851533"/>
                  </a:cubicBezTo>
                  <a:cubicBezTo>
                    <a:pt x="4056201" y="851533"/>
                    <a:pt x="3593263" y="940631"/>
                    <a:pt x="3155579" y="1108326"/>
                  </a:cubicBezTo>
                  <a:cubicBezTo>
                    <a:pt x="2721215" y="1275979"/>
                    <a:pt x="2318305" y="1515819"/>
                    <a:pt x="1963832" y="1817700"/>
                  </a:cubicBezTo>
                  <a:cubicBezTo>
                    <a:pt x="1617657" y="2114360"/>
                    <a:pt x="1334332" y="2465358"/>
                    <a:pt x="1144646" y="2832814"/>
                  </a:cubicBezTo>
                  <a:cubicBezTo>
                    <a:pt x="950561" y="3210060"/>
                    <a:pt x="851249" y="3602202"/>
                    <a:pt x="851249" y="3998599"/>
                  </a:cubicBezTo>
                  <a:cubicBezTo>
                    <a:pt x="851249" y="4377547"/>
                    <a:pt x="999792" y="4597311"/>
                    <a:pt x="1336319" y="5057837"/>
                  </a:cubicBezTo>
                  <a:cubicBezTo>
                    <a:pt x="1420450" y="5173181"/>
                    <a:pt x="1507419" y="5292497"/>
                    <a:pt x="1597084" y="5424583"/>
                  </a:cubicBezTo>
                  <a:cubicBezTo>
                    <a:pt x="1914175" y="5891917"/>
                    <a:pt x="2239493" y="6224189"/>
                    <a:pt x="2591910" y="6440122"/>
                  </a:cubicBezTo>
                  <a:cubicBezTo>
                    <a:pt x="2965467" y="6669393"/>
                    <a:pt x="3393219" y="6780621"/>
                    <a:pt x="3899854" y="6780621"/>
                  </a:cubicBezTo>
                  <a:cubicBezTo>
                    <a:pt x="4187861" y="6780621"/>
                    <a:pt x="4454583" y="6711812"/>
                    <a:pt x="4741172" y="6563979"/>
                  </a:cubicBezTo>
                  <a:cubicBezTo>
                    <a:pt x="5034852" y="6412173"/>
                    <a:pt x="5326263" y="6190848"/>
                    <a:pt x="5649171" y="5938452"/>
                  </a:cubicBezTo>
                  <a:cubicBezTo>
                    <a:pt x="5724931" y="5879291"/>
                    <a:pt x="5800409" y="5821406"/>
                    <a:pt x="5873475" y="5764656"/>
                  </a:cubicBezTo>
                  <a:lnTo>
                    <a:pt x="6007612" y="5660343"/>
                  </a:lnTo>
                  <a:lnTo>
                    <a:pt x="6007612" y="6737454"/>
                  </a:lnTo>
                  <a:lnTo>
                    <a:pt x="5929386" y="6797829"/>
                  </a:lnTo>
                  <a:lnTo>
                    <a:pt x="1656512" y="6797829"/>
                  </a:lnTo>
                  <a:lnTo>
                    <a:pt x="1630254" y="6775222"/>
                  </a:lnTo>
                  <a:cubicBezTo>
                    <a:pt x="1360562" y="6528765"/>
                    <a:pt x="1117699" y="6235219"/>
                    <a:pt x="892250" y="5902700"/>
                  </a:cubicBezTo>
                  <a:cubicBezTo>
                    <a:pt x="459249" y="5264548"/>
                    <a:pt x="0" y="4826722"/>
                    <a:pt x="0" y="3998599"/>
                  </a:cubicBezTo>
                  <a:cubicBezTo>
                    <a:pt x="0" y="1790460"/>
                    <a:pt x="2262336" y="285"/>
                    <a:pt x="4493032" y="2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0582300F-F646-4FC3-94FC-0582F4B5E0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60995" y="62352"/>
              <a:ext cx="6028697" cy="6795648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FBB8E8B8-1900-4326-8858-F375F5D8A0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63721" y="81632"/>
              <a:ext cx="6025971" cy="6776368"/>
            </a:xfrm>
            <a:custGeom>
              <a:avLst/>
              <a:gdLst>
                <a:gd name="connsiteX0" fmla="*/ 6025971 w 6025971"/>
                <a:gd name="connsiteY0" fmla="*/ 5825635 h 6797829"/>
                <a:gd name="connsiteX1" fmla="*/ 6025971 w 6025971"/>
                <a:gd name="connsiteY1" fmla="*/ 6723285 h 6797829"/>
                <a:gd name="connsiteX2" fmla="*/ 5929386 w 6025971"/>
                <a:gd name="connsiteY2" fmla="*/ 6797829 h 6797829"/>
                <a:gd name="connsiteX3" fmla="*/ 4560411 w 6025971"/>
                <a:gd name="connsiteY3" fmla="*/ 6797829 h 6797829"/>
                <a:gd name="connsiteX4" fmla="*/ 4597731 w 6025971"/>
                <a:gd name="connsiteY4" fmla="*/ 6785305 h 6797829"/>
                <a:gd name="connsiteX5" fmla="*/ 5736707 w 6025971"/>
                <a:gd name="connsiteY5" fmla="*/ 6050108 h 6797829"/>
                <a:gd name="connsiteX6" fmla="*/ 5960301 w 6025971"/>
                <a:gd name="connsiteY6" fmla="*/ 5876738 h 6797829"/>
                <a:gd name="connsiteX7" fmla="*/ 4493599 w 6025971"/>
                <a:gd name="connsiteY7" fmla="*/ 0 h 6797829"/>
                <a:gd name="connsiteX8" fmla="*/ 5981837 w 6025971"/>
                <a:gd name="connsiteY8" fmla="*/ 314220 h 6797829"/>
                <a:gd name="connsiteX9" fmla="*/ 6025971 w 6025971"/>
                <a:gd name="connsiteY9" fmla="*/ 336254 h 6797829"/>
                <a:gd name="connsiteX10" fmla="*/ 6025971 w 6025971"/>
                <a:gd name="connsiteY10" fmla="*/ 1157325 h 6797829"/>
                <a:gd name="connsiteX11" fmla="*/ 5925889 w 6025971"/>
                <a:gd name="connsiteY11" fmla="*/ 1088522 h 6797829"/>
                <a:gd name="connsiteX12" fmla="*/ 5682227 w 6025971"/>
                <a:gd name="connsiteY12" fmla="*/ 957939 h 6797829"/>
                <a:gd name="connsiteX13" fmla="*/ 4493032 w 6025971"/>
                <a:gd name="connsiteY13" fmla="*/ 709658 h 6797829"/>
                <a:gd name="connsiteX14" fmla="*/ 3104646 w 6025971"/>
                <a:gd name="connsiteY14" fmla="*/ 976666 h 6797829"/>
                <a:gd name="connsiteX15" fmla="*/ 1871612 w 6025971"/>
                <a:gd name="connsiteY15" fmla="*/ 1710017 h 6797829"/>
                <a:gd name="connsiteX16" fmla="*/ 1018661 w 6025971"/>
                <a:gd name="connsiteY16" fmla="*/ 2767694 h 6797829"/>
                <a:gd name="connsiteX17" fmla="*/ 709374 w 6025971"/>
                <a:gd name="connsiteY17" fmla="*/ 3998599 h 6797829"/>
                <a:gd name="connsiteX18" fmla="*/ 1221258 w 6025971"/>
                <a:gd name="connsiteY18" fmla="*/ 5141684 h 6797829"/>
                <a:gd name="connsiteX19" fmla="*/ 1479187 w 6025971"/>
                <a:gd name="connsiteY19" fmla="*/ 5504459 h 6797829"/>
                <a:gd name="connsiteX20" fmla="*/ 3021272 w 6025971"/>
                <a:gd name="connsiteY20" fmla="*/ 6793670 h 6797829"/>
                <a:gd name="connsiteX21" fmla="*/ 3035805 w 6025971"/>
                <a:gd name="connsiteY21" fmla="*/ 6797829 h 6797829"/>
                <a:gd name="connsiteX22" fmla="*/ 1656512 w 6025971"/>
                <a:gd name="connsiteY22" fmla="*/ 6797829 h 6797829"/>
                <a:gd name="connsiteX23" fmla="*/ 1630254 w 6025971"/>
                <a:gd name="connsiteY23" fmla="*/ 6775222 h 6797829"/>
                <a:gd name="connsiteX24" fmla="*/ 892250 w 6025971"/>
                <a:gd name="connsiteY24" fmla="*/ 5902700 h 6797829"/>
                <a:gd name="connsiteX25" fmla="*/ 0 w 6025971"/>
                <a:gd name="connsiteY25" fmla="*/ 3998599 h 6797829"/>
                <a:gd name="connsiteX26" fmla="*/ 4493032 w 6025971"/>
                <a:gd name="connsiteY26" fmla="*/ 285 h 6797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6025971" h="6797829">
                  <a:moveTo>
                    <a:pt x="6025971" y="5825635"/>
                  </a:moveTo>
                  <a:lnTo>
                    <a:pt x="6025971" y="6723285"/>
                  </a:lnTo>
                  <a:lnTo>
                    <a:pt x="5929386" y="6797829"/>
                  </a:lnTo>
                  <a:lnTo>
                    <a:pt x="4560411" y="6797829"/>
                  </a:lnTo>
                  <a:lnTo>
                    <a:pt x="4597731" y="6785305"/>
                  </a:lnTo>
                  <a:cubicBezTo>
                    <a:pt x="4964953" y="6637825"/>
                    <a:pt x="5315251" y="6379435"/>
                    <a:pt x="5736707" y="6050108"/>
                  </a:cubicBezTo>
                  <a:cubicBezTo>
                    <a:pt x="5812043" y="5991230"/>
                    <a:pt x="5887377" y="5933488"/>
                    <a:pt x="5960301" y="5876738"/>
                  </a:cubicBezTo>
                  <a:close/>
                  <a:moveTo>
                    <a:pt x="4493599" y="0"/>
                  </a:moveTo>
                  <a:cubicBezTo>
                    <a:pt x="5048011" y="0"/>
                    <a:pt x="5546284" y="111886"/>
                    <a:pt x="5981837" y="314220"/>
                  </a:cubicBezTo>
                  <a:lnTo>
                    <a:pt x="6025971" y="336254"/>
                  </a:lnTo>
                  <a:lnTo>
                    <a:pt x="6025971" y="1157325"/>
                  </a:lnTo>
                  <a:lnTo>
                    <a:pt x="5925889" y="1088522"/>
                  </a:lnTo>
                  <a:cubicBezTo>
                    <a:pt x="5847314" y="1040649"/>
                    <a:pt x="5765982" y="997036"/>
                    <a:pt x="5682227" y="957939"/>
                  </a:cubicBezTo>
                  <a:cubicBezTo>
                    <a:pt x="5327823" y="793222"/>
                    <a:pt x="4927595" y="709658"/>
                    <a:pt x="4493032" y="709658"/>
                  </a:cubicBezTo>
                  <a:cubicBezTo>
                    <a:pt x="4031940" y="709658"/>
                    <a:pt x="3564888" y="799465"/>
                    <a:pt x="3104646" y="976666"/>
                  </a:cubicBezTo>
                  <a:cubicBezTo>
                    <a:pt x="2655243" y="1149867"/>
                    <a:pt x="2238358" y="1397822"/>
                    <a:pt x="1871612" y="1710017"/>
                  </a:cubicBezTo>
                  <a:cubicBezTo>
                    <a:pt x="1506427" y="2022852"/>
                    <a:pt x="1219414" y="2378815"/>
                    <a:pt x="1018661" y="2767694"/>
                  </a:cubicBezTo>
                  <a:cubicBezTo>
                    <a:pt x="813368" y="3165227"/>
                    <a:pt x="709374" y="3579358"/>
                    <a:pt x="709374" y="3998599"/>
                  </a:cubicBezTo>
                  <a:cubicBezTo>
                    <a:pt x="709374" y="4421103"/>
                    <a:pt x="875510" y="4667680"/>
                    <a:pt x="1221258" y="5141684"/>
                  </a:cubicBezTo>
                  <a:cubicBezTo>
                    <a:pt x="1304681" y="5256035"/>
                    <a:pt x="1390941" y="5374217"/>
                    <a:pt x="1479187" y="5504459"/>
                  </a:cubicBezTo>
                  <a:cubicBezTo>
                    <a:pt x="1942790" y="6187719"/>
                    <a:pt x="2430063" y="6601673"/>
                    <a:pt x="3021272" y="6793670"/>
                  </a:cubicBezTo>
                  <a:lnTo>
                    <a:pt x="3035805" y="6797829"/>
                  </a:lnTo>
                  <a:lnTo>
                    <a:pt x="1656512" y="6797829"/>
                  </a:lnTo>
                  <a:lnTo>
                    <a:pt x="1630254" y="6775222"/>
                  </a:lnTo>
                  <a:cubicBezTo>
                    <a:pt x="1360562" y="6528765"/>
                    <a:pt x="1117699" y="6235219"/>
                    <a:pt x="892250" y="5902700"/>
                  </a:cubicBezTo>
                  <a:cubicBezTo>
                    <a:pt x="459249" y="5264548"/>
                    <a:pt x="0" y="4826722"/>
                    <a:pt x="0" y="3998599"/>
                  </a:cubicBezTo>
                  <a:cubicBezTo>
                    <a:pt x="0" y="1790460"/>
                    <a:pt x="2262336" y="285"/>
                    <a:pt x="4493032" y="2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946293C-C7E5-47B3-9E9F-9036E689D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1055098"/>
            <a:ext cx="5760719" cy="474780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>
                <a:solidFill>
                  <a:schemeClr val="tx2"/>
                </a:solidFill>
              </a:rPr>
              <a:t>6. Final thoughts</a:t>
            </a:r>
            <a:endParaRPr lang="en-US" sz="4000" kern="1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2484008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46293C-C7E5-47B3-9E9F-9036E689D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48640"/>
            <a:ext cx="3600860" cy="5431536"/>
          </a:xfrm>
        </p:spPr>
        <p:txBody>
          <a:bodyPr>
            <a:normAutofit/>
          </a:bodyPr>
          <a:lstStyle/>
          <a:p>
            <a:r>
              <a:rPr lang="en-SG" sz="3800" dirty="0"/>
              <a:t>6. Final thoughts:</a:t>
            </a:r>
          </a:p>
        </p:txBody>
      </p:sp>
      <p:sp>
        <p:nvSpPr>
          <p:cNvPr id="75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onnsiteX0" fmla="*/ 0 w 4480560"/>
              <a:gd name="connsiteY0" fmla="*/ 0 h 18288"/>
              <a:gd name="connsiteX1" fmla="*/ 595274 w 4480560"/>
              <a:gd name="connsiteY1" fmla="*/ 0 h 18288"/>
              <a:gd name="connsiteX2" fmla="*/ 1100938 w 4480560"/>
              <a:gd name="connsiteY2" fmla="*/ 0 h 18288"/>
              <a:gd name="connsiteX3" fmla="*/ 1651406 w 4480560"/>
              <a:gd name="connsiteY3" fmla="*/ 0 h 18288"/>
              <a:gd name="connsiteX4" fmla="*/ 2336292 w 4480560"/>
              <a:gd name="connsiteY4" fmla="*/ 0 h 18288"/>
              <a:gd name="connsiteX5" fmla="*/ 2931566 w 4480560"/>
              <a:gd name="connsiteY5" fmla="*/ 0 h 18288"/>
              <a:gd name="connsiteX6" fmla="*/ 3482035 w 4480560"/>
              <a:gd name="connsiteY6" fmla="*/ 0 h 18288"/>
              <a:gd name="connsiteX7" fmla="*/ 4480560 w 4480560"/>
              <a:gd name="connsiteY7" fmla="*/ 0 h 18288"/>
              <a:gd name="connsiteX8" fmla="*/ 4480560 w 4480560"/>
              <a:gd name="connsiteY8" fmla="*/ 18288 h 18288"/>
              <a:gd name="connsiteX9" fmla="*/ 3840480 w 4480560"/>
              <a:gd name="connsiteY9" fmla="*/ 18288 h 18288"/>
              <a:gd name="connsiteX10" fmla="*/ 3290011 w 4480560"/>
              <a:gd name="connsiteY10" fmla="*/ 18288 h 18288"/>
              <a:gd name="connsiteX11" fmla="*/ 2560320 w 4480560"/>
              <a:gd name="connsiteY11" fmla="*/ 18288 h 18288"/>
              <a:gd name="connsiteX12" fmla="*/ 1965046 w 4480560"/>
              <a:gd name="connsiteY12" fmla="*/ 18288 h 18288"/>
              <a:gd name="connsiteX13" fmla="*/ 1459382 w 4480560"/>
              <a:gd name="connsiteY13" fmla="*/ 18288 h 18288"/>
              <a:gd name="connsiteX14" fmla="*/ 774497 w 4480560"/>
              <a:gd name="connsiteY14" fmla="*/ 18288 h 18288"/>
              <a:gd name="connsiteX15" fmla="*/ 0 w 4480560"/>
              <a:gd name="connsiteY15" fmla="*/ 18288 h 18288"/>
              <a:gd name="connsiteX16" fmla="*/ 0 w 448056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EB5DFA-0400-41B0-92E0-72905D3E3B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6418" y="552091"/>
            <a:ext cx="6224335" cy="5431536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SG" sz="1800" b="1" u="sng" dirty="0"/>
              <a:t>Advantages</a:t>
            </a:r>
          </a:p>
          <a:p>
            <a:r>
              <a:rPr lang="en-SG" sz="1800" dirty="0"/>
              <a:t>The model returns a much higher accuracy than a baseline dummy classifier</a:t>
            </a:r>
          </a:p>
          <a:p>
            <a:r>
              <a:rPr lang="en-SG" sz="1800" dirty="0"/>
              <a:t>This tool would be useful for betting sites to quickly get the optimal betting odds for upcoming fights</a:t>
            </a:r>
          </a:p>
          <a:p>
            <a:r>
              <a:rPr lang="en-SG" sz="1800" dirty="0"/>
              <a:t>This allows betting sites to save resources and time, as there are too many fights to get domain experts to study each one in detail for every fight</a:t>
            </a:r>
          </a:p>
          <a:p>
            <a:r>
              <a:rPr lang="en-SG" sz="1800" dirty="0"/>
              <a:t>As the base model is a random forest, aside from prediction, users can also easily find which variables contribute the most to winning </a:t>
            </a:r>
          </a:p>
          <a:p>
            <a:r>
              <a:rPr lang="en-SG" sz="1800" dirty="0"/>
              <a:t>Betting sites can then tune the odds up or down depending on their preferences: </a:t>
            </a:r>
          </a:p>
          <a:p>
            <a:pPr lvl="1"/>
            <a:r>
              <a:rPr lang="en-SG" sz="1400" dirty="0"/>
              <a:t>High risk or conservative approaches</a:t>
            </a:r>
          </a:p>
          <a:p>
            <a:endParaRPr lang="en-SG" sz="1400" dirty="0"/>
          </a:p>
        </p:txBody>
      </p:sp>
    </p:spTree>
    <p:extLst>
      <p:ext uri="{BB962C8B-B14F-4D97-AF65-F5344CB8AC3E}">
        <p14:creationId xmlns:p14="http://schemas.microsoft.com/office/powerpoint/2010/main" val="2961739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46293C-C7E5-47B3-9E9F-9036E689D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48640"/>
            <a:ext cx="3600860" cy="5431536"/>
          </a:xfrm>
        </p:spPr>
        <p:txBody>
          <a:bodyPr>
            <a:normAutofit/>
          </a:bodyPr>
          <a:lstStyle/>
          <a:p>
            <a:r>
              <a:rPr lang="en-SG" sz="3800" dirty="0"/>
              <a:t>6. Final thoughts:</a:t>
            </a:r>
          </a:p>
        </p:txBody>
      </p:sp>
      <p:sp>
        <p:nvSpPr>
          <p:cNvPr id="75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onnsiteX0" fmla="*/ 0 w 4480560"/>
              <a:gd name="connsiteY0" fmla="*/ 0 h 18288"/>
              <a:gd name="connsiteX1" fmla="*/ 595274 w 4480560"/>
              <a:gd name="connsiteY1" fmla="*/ 0 h 18288"/>
              <a:gd name="connsiteX2" fmla="*/ 1100938 w 4480560"/>
              <a:gd name="connsiteY2" fmla="*/ 0 h 18288"/>
              <a:gd name="connsiteX3" fmla="*/ 1651406 w 4480560"/>
              <a:gd name="connsiteY3" fmla="*/ 0 h 18288"/>
              <a:gd name="connsiteX4" fmla="*/ 2336292 w 4480560"/>
              <a:gd name="connsiteY4" fmla="*/ 0 h 18288"/>
              <a:gd name="connsiteX5" fmla="*/ 2931566 w 4480560"/>
              <a:gd name="connsiteY5" fmla="*/ 0 h 18288"/>
              <a:gd name="connsiteX6" fmla="*/ 3482035 w 4480560"/>
              <a:gd name="connsiteY6" fmla="*/ 0 h 18288"/>
              <a:gd name="connsiteX7" fmla="*/ 4480560 w 4480560"/>
              <a:gd name="connsiteY7" fmla="*/ 0 h 18288"/>
              <a:gd name="connsiteX8" fmla="*/ 4480560 w 4480560"/>
              <a:gd name="connsiteY8" fmla="*/ 18288 h 18288"/>
              <a:gd name="connsiteX9" fmla="*/ 3840480 w 4480560"/>
              <a:gd name="connsiteY9" fmla="*/ 18288 h 18288"/>
              <a:gd name="connsiteX10" fmla="*/ 3290011 w 4480560"/>
              <a:gd name="connsiteY10" fmla="*/ 18288 h 18288"/>
              <a:gd name="connsiteX11" fmla="*/ 2560320 w 4480560"/>
              <a:gd name="connsiteY11" fmla="*/ 18288 h 18288"/>
              <a:gd name="connsiteX12" fmla="*/ 1965046 w 4480560"/>
              <a:gd name="connsiteY12" fmla="*/ 18288 h 18288"/>
              <a:gd name="connsiteX13" fmla="*/ 1459382 w 4480560"/>
              <a:gd name="connsiteY13" fmla="*/ 18288 h 18288"/>
              <a:gd name="connsiteX14" fmla="*/ 774497 w 4480560"/>
              <a:gd name="connsiteY14" fmla="*/ 18288 h 18288"/>
              <a:gd name="connsiteX15" fmla="*/ 0 w 4480560"/>
              <a:gd name="connsiteY15" fmla="*/ 18288 h 18288"/>
              <a:gd name="connsiteX16" fmla="*/ 0 w 448056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EB5DFA-0400-41B0-92E0-72905D3E3B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6418" y="552091"/>
            <a:ext cx="6224335" cy="5431536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SG" sz="1800" b="1" u="sng" dirty="0"/>
              <a:t>Weaknesses</a:t>
            </a:r>
          </a:p>
          <a:p>
            <a:r>
              <a:rPr lang="en-SG" sz="1800" dirty="0"/>
              <a:t>Model assumes equal demand for the underdog and </a:t>
            </a:r>
            <a:r>
              <a:rPr lang="en-SG" sz="1800" dirty="0" err="1"/>
              <a:t>favorite</a:t>
            </a:r>
            <a:endParaRPr lang="en-SG" sz="1800" dirty="0"/>
          </a:p>
          <a:p>
            <a:pPr lvl="1"/>
            <a:r>
              <a:rPr lang="en-SG" sz="1800" dirty="0"/>
              <a:t>In reality this is never the case; more competitive odds must typically placed on the underdog to attract demand for bets</a:t>
            </a:r>
          </a:p>
          <a:p>
            <a:r>
              <a:rPr lang="en-SG" sz="1800" dirty="0"/>
              <a:t>Model cannot predict outcomes for new fighters</a:t>
            </a:r>
          </a:p>
          <a:p>
            <a:pPr lvl="1"/>
            <a:r>
              <a:rPr lang="en-SG" sz="1400" dirty="0"/>
              <a:t>The function calculates the averages of all previous fights</a:t>
            </a:r>
          </a:p>
          <a:p>
            <a:pPr lvl="1"/>
            <a:r>
              <a:rPr lang="en-SG" sz="1400" dirty="0"/>
              <a:t>Without any fight history, the function doesn’t have enough input</a:t>
            </a:r>
          </a:p>
          <a:p>
            <a:endParaRPr lang="en-SG" sz="1800" dirty="0"/>
          </a:p>
        </p:txBody>
      </p:sp>
    </p:spTree>
    <p:extLst>
      <p:ext uri="{BB962C8B-B14F-4D97-AF65-F5344CB8AC3E}">
        <p14:creationId xmlns:p14="http://schemas.microsoft.com/office/powerpoint/2010/main" val="4222813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46293C-C7E5-47B3-9E9F-9036E689D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3" y="3320859"/>
            <a:ext cx="4524973" cy="207633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/>
              <a:t>End</a:t>
            </a:r>
          </a:p>
        </p:txBody>
      </p:sp>
      <p:sp>
        <p:nvSpPr>
          <p:cNvPr id="2052" name="Freeform: Shape 134">
            <a:extLst>
              <a:ext uri="{FF2B5EF4-FFF2-40B4-BE49-F238E27FC236}">
                <a16:creationId xmlns:a16="http://schemas.microsoft.com/office/drawing/2014/main" id="{BCC55ACC-A2F6-403C-A3A4-D59B3734D4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57312" y="381000"/>
            <a:ext cx="6334689" cy="6477000"/>
          </a:xfrm>
          <a:custGeom>
            <a:avLst/>
            <a:gdLst>
              <a:gd name="connsiteX0" fmla="*/ 3561588 w 6334689"/>
              <a:gd name="connsiteY0" fmla="*/ 0 h 6477000"/>
              <a:gd name="connsiteX1" fmla="*/ 6309883 w 6334689"/>
              <a:gd name="connsiteY1" fmla="*/ 1296087 h 6477000"/>
              <a:gd name="connsiteX2" fmla="*/ 6334689 w 6334689"/>
              <a:gd name="connsiteY2" fmla="*/ 1329261 h 6477000"/>
              <a:gd name="connsiteX3" fmla="*/ 6334689 w 6334689"/>
              <a:gd name="connsiteY3" fmla="*/ 5793916 h 6477000"/>
              <a:gd name="connsiteX4" fmla="*/ 6309883 w 6334689"/>
              <a:gd name="connsiteY4" fmla="*/ 5827089 h 6477000"/>
              <a:gd name="connsiteX5" fmla="*/ 5760467 w 6334689"/>
              <a:gd name="connsiteY5" fmla="*/ 6363539 h 6477000"/>
              <a:gd name="connsiteX6" fmla="*/ 5607796 w 6334689"/>
              <a:gd name="connsiteY6" fmla="*/ 6477000 h 6477000"/>
              <a:gd name="connsiteX7" fmla="*/ 1519571 w 6334689"/>
              <a:gd name="connsiteY7" fmla="*/ 6477000 h 6477000"/>
              <a:gd name="connsiteX8" fmla="*/ 1296088 w 6334689"/>
              <a:gd name="connsiteY8" fmla="*/ 6309883 h 6477000"/>
              <a:gd name="connsiteX9" fmla="*/ 0 w 6334689"/>
              <a:gd name="connsiteY9" fmla="*/ 3561588 h 6477000"/>
              <a:gd name="connsiteX10" fmla="*/ 3561588 w 6334689"/>
              <a:gd name="connsiteY10" fmla="*/ 0 h 647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334689" h="6477000">
                <a:moveTo>
                  <a:pt x="3561588" y="0"/>
                </a:moveTo>
                <a:cubicBezTo>
                  <a:pt x="4668032" y="0"/>
                  <a:pt x="5656635" y="504534"/>
                  <a:pt x="6309883" y="1296087"/>
                </a:cubicBezTo>
                <a:lnTo>
                  <a:pt x="6334689" y="1329261"/>
                </a:lnTo>
                <a:lnTo>
                  <a:pt x="6334689" y="5793916"/>
                </a:lnTo>
                <a:lnTo>
                  <a:pt x="6309883" y="5827089"/>
                </a:lnTo>
                <a:cubicBezTo>
                  <a:pt x="6146571" y="6024977"/>
                  <a:pt x="5962299" y="6204927"/>
                  <a:pt x="5760467" y="6363539"/>
                </a:cubicBezTo>
                <a:lnTo>
                  <a:pt x="5607796" y="6477000"/>
                </a:lnTo>
                <a:lnTo>
                  <a:pt x="1519571" y="6477000"/>
                </a:lnTo>
                <a:lnTo>
                  <a:pt x="1296088" y="6309883"/>
                </a:lnTo>
                <a:cubicBezTo>
                  <a:pt x="504535" y="5656635"/>
                  <a:pt x="0" y="4668032"/>
                  <a:pt x="0" y="3561588"/>
                </a:cubicBezTo>
                <a:cubicBezTo>
                  <a:pt x="0" y="1594577"/>
                  <a:pt x="1594577" y="0"/>
                  <a:pt x="3561588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50" name="Picture 2" descr="In Pictures: Khabib Nurmagomedov, the undefeated MMA champion | Russia | Al  Jazeera">
            <a:extLst>
              <a:ext uri="{FF2B5EF4-FFF2-40B4-BE49-F238E27FC236}">
                <a16:creationId xmlns:a16="http://schemas.microsoft.com/office/drawing/2014/main" id="{E982C625-9DE1-4E78-B1C7-9538EC32B6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78" r="17377"/>
          <a:stretch/>
        </p:blipFill>
        <p:spPr bwMode="auto">
          <a:xfrm>
            <a:off x="6021086" y="544777"/>
            <a:ext cx="6170914" cy="6313225"/>
          </a:xfrm>
          <a:custGeom>
            <a:avLst/>
            <a:gdLst/>
            <a:ahLst/>
            <a:cxnLst/>
            <a:rect l="l" t="t" r="r" b="b"/>
            <a:pathLst>
              <a:path w="6170914" h="6313225">
                <a:moveTo>
                  <a:pt x="3397813" y="0"/>
                </a:moveTo>
                <a:cubicBezTo>
                  <a:pt x="4453378" y="0"/>
                  <a:pt x="5396522" y="481334"/>
                  <a:pt x="6019731" y="1236489"/>
                </a:cubicBezTo>
                <a:lnTo>
                  <a:pt x="6170914" y="1438663"/>
                </a:lnTo>
                <a:lnTo>
                  <a:pt x="6170914" y="5356963"/>
                </a:lnTo>
                <a:lnTo>
                  <a:pt x="6019731" y="5559138"/>
                </a:lnTo>
                <a:cubicBezTo>
                  <a:pt x="5786028" y="5842321"/>
                  <a:pt x="5507333" y="6086998"/>
                  <a:pt x="5194591" y="6282226"/>
                </a:cubicBezTo>
                <a:lnTo>
                  <a:pt x="5141791" y="6313225"/>
                </a:lnTo>
                <a:lnTo>
                  <a:pt x="1659199" y="6313225"/>
                </a:lnTo>
                <a:lnTo>
                  <a:pt x="1498064" y="6215333"/>
                </a:lnTo>
                <a:cubicBezTo>
                  <a:pt x="594240" y="5604721"/>
                  <a:pt x="0" y="4570663"/>
                  <a:pt x="0" y="3397813"/>
                </a:cubicBezTo>
                <a:cubicBezTo>
                  <a:pt x="0" y="1521253"/>
                  <a:pt x="1521253" y="0"/>
                  <a:pt x="3397813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05914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2B2EF4-4327-4111-80EA-992D7DD86D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SG" sz="4000">
                <a:solidFill>
                  <a:srgbClr val="FFFFFF"/>
                </a:solidFill>
              </a:rPr>
              <a:t>Gambling in UFC Fights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6EF73C-E616-4639-9EEC-3FFF7EBAE3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8" y="1201328"/>
            <a:ext cx="6555347" cy="5546047"/>
          </a:xfrm>
        </p:spPr>
        <p:txBody>
          <a:bodyPr anchor="ctr">
            <a:normAutofit/>
          </a:bodyPr>
          <a:lstStyle/>
          <a:p>
            <a:r>
              <a:rPr lang="en-SG" sz="2000" dirty="0"/>
              <a:t>Betting sites entice bettors with competitive odds:</a:t>
            </a:r>
          </a:p>
          <a:p>
            <a:r>
              <a:rPr lang="en-SG" sz="2000" dirty="0"/>
              <a:t>Example odds: </a:t>
            </a:r>
          </a:p>
          <a:p>
            <a:pPr lvl="1"/>
            <a:r>
              <a:rPr lang="en-SG" sz="1600" dirty="0"/>
              <a:t>(-300) means that you would have to bet $300 for a $100 return</a:t>
            </a:r>
          </a:p>
          <a:p>
            <a:pPr lvl="1"/>
            <a:r>
              <a:rPr lang="en-SG" sz="1600" dirty="0"/>
              <a:t>(+250) means that you would only need a $100 bet for a $250 return</a:t>
            </a:r>
          </a:p>
          <a:p>
            <a:endParaRPr lang="en-SG" sz="20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23EF228-0D4D-4B6A-B540-4421B6CDE0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6499" y="279779"/>
            <a:ext cx="4402866" cy="224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1854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0EA445-685C-49E8-BC66-4C3A34D65C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SG" sz="4000">
                <a:solidFill>
                  <a:srgbClr val="FFFFFF"/>
                </a:solidFill>
              </a:rPr>
              <a:t>More on Gambling Odds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519B94-E0BB-4D4F-AE60-2EBCA36650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2318197"/>
            <a:ext cx="9724031" cy="3683358"/>
          </a:xfrm>
        </p:spPr>
        <p:txBody>
          <a:bodyPr anchor="ctr">
            <a:normAutofit fontScale="92500" lnSpcReduction="20000"/>
          </a:bodyPr>
          <a:lstStyle/>
          <a:p>
            <a:r>
              <a:rPr lang="en-SG" sz="2000" dirty="0"/>
              <a:t>For every betting site, the </a:t>
            </a:r>
            <a:r>
              <a:rPr lang="en-SG" sz="2000" b="1" dirty="0"/>
              <a:t>fight odds </a:t>
            </a:r>
            <a:r>
              <a:rPr lang="en-SG" sz="2000" dirty="0"/>
              <a:t>are based on predictions on who the winner will be</a:t>
            </a:r>
          </a:p>
          <a:p>
            <a:r>
              <a:rPr lang="en-SG" sz="2000" dirty="0"/>
              <a:t>The </a:t>
            </a:r>
            <a:r>
              <a:rPr lang="en-SG" sz="2000" b="1" dirty="0"/>
              <a:t>more likely</a:t>
            </a:r>
            <a:r>
              <a:rPr lang="en-SG" sz="2000" dirty="0"/>
              <a:t> a fighter is predicted to win, the </a:t>
            </a:r>
            <a:r>
              <a:rPr lang="en-SG" sz="2000" b="1" dirty="0"/>
              <a:t>lower</a:t>
            </a:r>
            <a:r>
              <a:rPr lang="en-SG" sz="2000" dirty="0"/>
              <a:t> his odds will be placed to discourage people from betting on him and vice versa.</a:t>
            </a:r>
          </a:p>
          <a:p>
            <a:r>
              <a:rPr lang="en-SG" sz="2000" dirty="0"/>
              <a:t>An example for illustration:</a:t>
            </a:r>
          </a:p>
          <a:p>
            <a:endParaRPr lang="en-SG" sz="2000" dirty="0"/>
          </a:p>
          <a:p>
            <a:endParaRPr lang="en-SG" sz="2000" dirty="0"/>
          </a:p>
          <a:p>
            <a:endParaRPr lang="en-SG" sz="2000" dirty="0"/>
          </a:p>
          <a:p>
            <a:pPr marL="0" indent="0">
              <a:buNone/>
            </a:pPr>
            <a:r>
              <a:rPr lang="en-SG" sz="2000" dirty="0"/>
              <a:t> 			</a:t>
            </a:r>
          </a:p>
          <a:p>
            <a:endParaRPr lang="en-SG" sz="2000" dirty="0"/>
          </a:p>
          <a:p>
            <a:endParaRPr lang="en-SG" sz="2000" dirty="0"/>
          </a:p>
          <a:p>
            <a:pPr marL="457200" lvl="1" indent="0">
              <a:buNone/>
            </a:pPr>
            <a:r>
              <a:rPr lang="en-SG" dirty="0"/>
              <a:t>   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18413640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0EA445-685C-49E8-BC66-4C3A34D65C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SG" sz="4000">
                <a:solidFill>
                  <a:srgbClr val="FFFFFF"/>
                </a:solidFill>
              </a:rPr>
              <a:t>More on Gambling Odds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519B94-E0BB-4D4F-AE60-2EBCA36650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2318197"/>
            <a:ext cx="9724031" cy="3683358"/>
          </a:xfrm>
        </p:spPr>
        <p:txBody>
          <a:bodyPr anchor="ctr">
            <a:normAutofit fontScale="92500" lnSpcReduction="20000"/>
          </a:bodyPr>
          <a:lstStyle/>
          <a:p>
            <a:r>
              <a:rPr lang="en-SG" sz="2000" dirty="0"/>
              <a:t>For every betting site, the </a:t>
            </a:r>
            <a:r>
              <a:rPr lang="en-SG" sz="2000" b="1" dirty="0"/>
              <a:t>fight odds </a:t>
            </a:r>
            <a:r>
              <a:rPr lang="en-SG" sz="2000" dirty="0"/>
              <a:t>are based on predictions on who the winner will be</a:t>
            </a:r>
          </a:p>
          <a:p>
            <a:r>
              <a:rPr lang="en-SG" sz="2000" dirty="0"/>
              <a:t>The </a:t>
            </a:r>
            <a:r>
              <a:rPr lang="en-SG" sz="2000" b="1" dirty="0"/>
              <a:t>more likely</a:t>
            </a:r>
            <a:r>
              <a:rPr lang="en-SG" sz="2000" dirty="0"/>
              <a:t> a fighter is predicted to win, the </a:t>
            </a:r>
            <a:r>
              <a:rPr lang="en-SG" sz="2000" b="1" dirty="0"/>
              <a:t>lower</a:t>
            </a:r>
            <a:r>
              <a:rPr lang="en-SG" sz="2000" dirty="0"/>
              <a:t> his odds will be placed to discourage people from betting on him and vice versa.</a:t>
            </a:r>
          </a:p>
          <a:p>
            <a:r>
              <a:rPr lang="en-SG" sz="2000" dirty="0"/>
              <a:t>An example for illustration:</a:t>
            </a:r>
          </a:p>
          <a:p>
            <a:endParaRPr lang="en-SG" sz="2000" dirty="0"/>
          </a:p>
          <a:p>
            <a:endParaRPr lang="en-SG" sz="2000" dirty="0"/>
          </a:p>
          <a:p>
            <a:endParaRPr lang="en-SG" sz="2000" dirty="0"/>
          </a:p>
          <a:p>
            <a:pPr marL="0" indent="0">
              <a:buNone/>
            </a:pPr>
            <a:r>
              <a:rPr lang="en-SG" sz="2000" dirty="0"/>
              <a:t> 			</a:t>
            </a:r>
          </a:p>
          <a:p>
            <a:endParaRPr lang="en-SG" sz="2000" dirty="0"/>
          </a:p>
          <a:p>
            <a:endParaRPr lang="en-SG" sz="2000" dirty="0"/>
          </a:p>
          <a:p>
            <a:pPr marL="457200" lvl="1" indent="0">
              <a:buNone/>
            </a:pPr>
            <a:r>
              <a:rPr lang="en-SG" dirty="0"/>
              <a:t>                   Muhammad Ali           vs.       Kester Chia      </a:t>
            </a:r>
          </a:p>
        </p:txBody>
      </p:sp>
      <p:pic>
        <p:nvPicPr>
          <p:cNvPr id="5" name="Picture 4" descr="A picture containing sport, person, outdoor&#10;&#10;Description automatically generated">
            <a:extLst>
              <a:ext uri="{FF2B5EF4-FFF2-40B4-BE49-F238E27FC236}">
                <a16:creationId xmlns:a16="http://schemas.microsoft.com/office/drawing/2014/main" id="{20805F18-CE26-40B0-B5B9-D9B0537C1C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8451" y="3841671"/>
            <a:ext cx="2458397" cy="1658083"/>
          </a:xfrm>
          <a:prstGeom prst="rect">
            <a:avLst/>
          </a:prstGeom>
        </p:spPr>
      </p:pic>
      <p:pic>
        <p:nvPicPr>
          <p:cNvPr id="1026" name="Picture 2" descr="Skinny Chinese Man Images, Stock Photos &amp; Vectors | Shutterstock">
            <a:extLst>
              <a:ext uri="{FF2B5EF4-FFF2-40B4-BE49-F238E27FC236}">
                <a16:creationId xmlns:a16="http://schemas.microsoft.com/office/drawing/2014/main" id="{76954240-F51A-4967-8BC1-FB36B673AB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0840" y="3429000"/>
            <a:ext cx="1220266" cy="2070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3F2899A-CFD3-4008-9DAF-D86E6DFC0F08}"/>
              </a:ext>
            </a:extLst>
          </p:cNvPr>
          <p:cNvSpPr txBox="1"/>
          <p:nvPr/>
        </p:nvSpPr>
        <p:spPr>
          <a:xfrm>
            <a:off x="3625479" y="5883123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(-4000)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82B695B-BCBE-4A99-971A-A4ADCAF1D2F5}"/>
              </a:ext>
            </a:extLst>
          </p:cNvPr>
          <p:cNvSpPr txBox="1"/>
          <p:nvPr/>
        </p:nvSpPr>
        <p:spPr>
          <a:xfrm>
            <a:off x="6538803" y="5885967"/>
            <a:ext cx="1083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(+10,000)</a:t>
            </a:r>
          </a:p>
        </p:txBody>
      </p:sp>
    </p:spTree>
    <p:extLst>
      <p:ext uri="{BB962C8B-B14F-4D97-AF65-F5344CB8AC3E}">
        <p14:creationId xmlns:p14="http://schemas.microsoft.com/office/powerpoint/2010/main" val="28301731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0EA445-685C-49E8-BC66-4C3A34D65C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SG" sz="4000">
                <a:solidFill>
                  <a:srgbClr val="FFFFFF"/>
                </a:solidFill>
              </a:rPr>
              <a:t>More on Gambling Odds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519B94-E0BB-4D4F-AE60-2EBCA36650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2318197"/>
            <a:ext cx="9724031" cy="3683358"/>
          </a:xfrm>
        </p:spPr>
        <p:txBody>
          <a:bodyPr anchor="ctr">
            <a:normAutofit lnSpcReduction="10000"/>
          </a:bodyPr>
          <a:lstStyle/>
          <a:p>
            <a:r>
              <a:rPr lang="en-SG" sz="2000" dirty="0"/>
              <a:t>Fight betting organizers must choose their odds wisely so as to not only make </a:t>
            </a:r>
            <a:r>
              <a:rPr lang="en-SG" sz="2000" b="1" dirty="0"/>
              <a:t>profits</a:t>
            </a:r>
            <a:r>
              <a:rPr lang="en-SG" sz="2000" dirty="0"/>
              <a:t>, but avoid a loss-making fight</a:t>
            </a:r>
          </a:p>
          <a:p>
            <a:r>
              <a:rPr lang="en-SG" sz="2000" dirty="0"/>
              <a:t>Risks organizers face:</a:t>
            </a:r>
          </a:p>
          <a:p>
            <a:pPr lvl="1"/>
            <a:r>
              <a:rPr lang="en-SG" sz="2000" b="1" dirty="0"/>
              <a:t>Setting odds too low (too conservative):</a:t>
            </a:r>
          </a:p>
          <a:p>
            <a:pPr lvl="2"/>
            <a:r>
              <a:rPr lang="en-SG" dirty="0"/>
              <a:t>This results in low consumer demand for bets, as the bets will simply be not worth the risk to bettors.</a:t>
            </a:r>
          </a:p>
          <a:p>
            <a:pPr lvl="1"/>
            <a:r>
              <a:rPr lang="en-SG" sz="2000" b="1" dirty="0"/>
              <a:t>Setting odds too high (too confident):</a:t>
            </a:r>
          </a:p>
          <a:p>
            <a:pPr lvl="2"/>
            <a:r>
              <a:rPr lang="en-SG" dirty="0"/>
              <a:t>This results in potentially significant losses for the organizer as the bettors are winning more than they are losing.</a:t>
            </a:r>
          </a:p>
          <a:p>
            <a:pPr lvl="1"/>
            <a:r>
              <a:rPr lang="en-SG" sz="2000" b="1" dirty="0"/>
              <a:t>Predicting the wrong winner</a:t>
            </a:r>
            <a:r>
              <a:rPr lang="en-SG" sz="2000" dirty="0"/>
              <a:t>:</a:t>
            </a:r>
          </a:p>
          <a:p>
            <a:pPr lvl="2"/>
            <a:r>
              <a:rPr lang="en-SG" dirty="0"/>
              <a:t>This is the worst possible outcome, and the organizers will make a significant loss</a:t>
            </a:r>
          </a:p>
          <a:p>
            <a:pPr lvl="2"/>
            <a:r>
              <a:rPr lang="en-SG" dirty="0"/>
              <a:t>In fact, later analysis will reveal they get the winner wrong ~35% of the time!   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391065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0EA445-685C-49E8-BC66-4C3A34D65C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SG" sz="4000" dirty="0">
                <a:solidFill>
                  <a:srgbClr val="FFFFFF"/>
                </a:solidFill>
              </a:rPr>
              <a:t>More on Gambling Odds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519B94-E0BB-4D4F-AE60-2EBCA36650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2318197"/>
            <a:ext cx="9724031" cy="3683358"/>
          </a:xfrm>
        </p:spPr>
        <p:txBody>
          <a:bodyPr anchor="ctr">
            <a:normAutofit/>
          </a:bodyPr>
          <a:lstStyle/>
          <a:p>
            <a:r>
              <a:rPr lang="en-SG" sz="2000" dirty="0"/>
              <a:t>Fights are getting more difficult to predict because of fighters “padding” their win records with easy fights</a:t>
            </a:r>
          </a:p>
          <a:p>
            <a:pPr lvl="1"/>
            <a:r>
              <a:rPr lang="en-SG" sz="1600" dirty="0"/>
              <a:t>This means fighters with a 15-0 win record may not be as strong as a 10-5 fighter</a:t>
            </a:r>
          </a:p>
          <a:p>
            <a:r>
              <a:rPr lang="en-SG" sz="2000" dirty="0"/>
              <a:t>There are also many fights for every event, and </a:t>
            </a:r>
            <a:r>
              <a:rPr lang="en-SG" sz="2000" dirty="0" err="1"/>
              <a:t>analyzing</a:t>
            </a:r>
            <a:r>
              <a:rPr lang="en-SG" sz="2000" dirty="0"/>
              <a:t> each upcoming fight individually takes a significant amount of time</a:t>
            </a:r>
          </a:p>
          <a:p>
            <a:r>
              <a:rPr lang="en-SG" sz="2000" dirty="0"/>
              <a:t>Can we develop a model to </a:t>
            </a:r>
            <a:r>
              <a:rPr lang="en-SG" sz="2000" b="1" dirty="0"/>
              <a:t>optimize betting odds </a:t>
            </a:r>
            <a:r>
              <a:rPr lang="en-SG" sz="2000" dirty="0"/>
              <a:t>in order to: </a:t>
            </a:r>
          </a:p>
          <a:p>
            <a:pPr lvl="1"/>
            <a:r>
              <a:rPr lang="en-SG" sz="1600" dirty="0"/>
              <a:t>More reliably predict the winner,</a:t>
            </a:r>
          </a:p>
          <a:p>
            <a:pPr lvl="1"/>
            <a:r>
              <a:rPr lang="en-SG" sz="1600" dirty="0"/>
              <a:t>Quickly determine betting odds, saving resources and time,</a:t>
            </a:r>
          </a:p>
          <a:p>
            <a:pPr lvl="1"/>
            <a:r>
              <a:rPr lang="en-SG" sz="1600" dirty="0"/>
              <a:t>Reduce risk to the betting site, and</a:t>
            </a:r>
          </a:p>
          <a:p>
            <a:pPr lvl="1"/>
            <a:r>
              <a:rPr lang="en-SG" sz="1600" dirty="0"/>
              <a:t>Maximize profits?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8638529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550BE34-C2B8-49B8-8519-67A8CAD51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7457DD9-5A45-400A-AB4B-4B4EDECA2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46293C-C7E5-47B3-9E9F-9036E689D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746" y="586822"/>
            <a:ext cx="3560252" cy="1645920"/>
          </a:xfrm>
        </p:spPr>
        <p:txBody>
          <a:bodyPr>
            <a:normAutofit/>
          </a:bodyPr>
          <a:lstStyle/>
          <a:p>
            <a:r>
              <a:rPr lang="en-SG" sz="3200"/>
              <a:t>Dataset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41CF7D6-A660-431A-B0BB-140A0D555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570A85B-3810-4F95-97B0-CBF4CCDB3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EB5DFA-0400-41B0-92E0-72905D3E3B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1164" y="586822"/>
            <a:ext cx="6002636" cy="1645920"/>
          </a:xfrm>
        </p:spPr>
        <p:txBody>
          <a:bodyPr anchor="ctr">
            <a:normAutofit/>
          </a:bodyPr>
          <a:lstStyle/>
          <a:p>
            <a:r>
              <a:rPr lang="en-SG" sz="1400"/>
              <a:t>Source: </a:t>
            </a:r>
            <a:r>
              <a:rPr lang="en-SG" sz="1400">
                <a:hlinkClick r:id="rId2"/>
              </a:rPr>
              <a:t>https://www.kaggle.com/mdabbert/ultimate-ufc-dataset?select=ufc-master.csv</a:t>
            </a:r>
            <a:endParaRPr lang="en-SG" sz="1400"/>
          </a:p>
          <a:p>
            <a:endParaRPr lang="en-SG" sz="1400"/>
          </a:p>
          <a:p>
            <a:r>
              <a:rPr lang="en-SG" sz="1400"/>
              <a:t>Dataset consists of information for every UFC fight since 2010</a:t>
            </a:r>
          </a:p>
          <a:p>
            <a:r>
              <a:rPr lang="en-SG" sz="1400"/>
              <a:t>That’s about ~4500 fights with 108 variables, including fighter styles, takedown rates, etc.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CA0509-C9EA-4FD8-B34C-EF617B0CF7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784" y="3554890"/>
            <a:ext cx="11164824" cy="1842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0888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</TotalTime>
  <Words>1403</Words>
  <Application>Microsoft Office PowerPoint</Application>
  <PresentationFormat>Widescreen</PresentationFormat>
  <Paragraphs>170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0" baseType="lpstr">
      <vt:lpstr>Arial</vt:lpstr>
      <vt:lpstr>Calibri</vt:lpstr>
      <vt:lpstr>Calibri Light</vt:lpstr>
      <vt:lpstr>Cambria Math</vt:lpstr>
      <vt:lpstr>Office Theme</vt:lpstr>
      <vt:lpstr>Optimizing sportsbook betting odds for UFC fights</vt:lpstr>
      <vt:lpstr>What is UFC?</vt:lpstr>
      <vt:lpstr>Gambling in UFC Fights </vt:lpstr>
      <vt:lpstr>Gambling in UFC Fights </vt:lpstr>
      <vt:lpstr>More on Gambling Odds</vt:lpstr>
      <vt:lpstr>More on Gambling Odds</vt:lpstr>
      <vt:lpstr>More on Gambling Odds</vt:lpstr>
      <vt:lpstr>More on Gambling Odds</vt:lpstr>
      <vt:lpstr>Dataset</vt:lpstr>
      <vt:lpstr>1. Basic EDA </vt:lpstr>
      <vt:lpstr>1. Basic EDA </vt:lpstr>
      <vt:lpstr>1. Basic EDA </vt:lpstr>
      <vt:lpstr>1. Basic EDA </vt:lpstr>
      <vt:lpstr>1. Basic EDA </vt:lpstr>
      <vt:lpstr>2. Data Cleaning</vt:lpstr>
      <vt:lpstr>2. Data Cleaning </vt:lpstr>
      <vt:lpstr>2. Data Cleaning </vt:lpstr>
      <vt:lpstr>2.1:  Data Preprocessing:</vt:lpstr>
      <vt:lpstr>3. Model Implementation</vt:lpstr>
      <vt:lpstr>3. Model implementation:</vt:lpstr>
      <vt:lpstr>3. Model implementation:</vt:lpstr>
      <vt:lpstr>3. Model implementation:</vt:lpstr>
      <vt:lpstr>3. Model implementation:</vt:lpstr>
      <vt:lpstr>4. Model evaluation</vt:lpstr>
      <vt:lpstr>4. Evaluation</vt:lpstr>
      <vt:lpstr>4. Evaluation</vt:lpstr>
      <vt:lpstr>5. Creating a tool to optimize betting odds</vt:lpstr>
      <vt:lpstr>5. Creating a tool to optimise betting odds</vt:lpstr>
      <vt:lpstr>5.1: Calibrating a probability model</vt:lpstr>
      <vt:lpstr>5.2: Creating a function to output optimal odds</vt:lpstr>
      <vt:lpstr>5.3: Finished product in code:</vt:lpstr>
      <vt:lpstr>6. Final thoughts</vt:lpstr>
      <vt:lpstr>6. Final thoughts:</vt:lpstr>
      <vt:lpstr>6. Final thoughts:</vt:lpstr>
      <vt:lpstr>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Optimizing sportsbook betting odds for UFC fights</dc:title>
  <dc:creator>kester chia</dc:creator>
  <cp:lastModifiedBy>kester chia</cp:lastModifiedBy>
  <cp:revision>5</cp:revision>
  <dcterms:created xsi:type="dcterms:W3CDTF">2020-12-14T03:22:57Z</dcterms:created>
  <dcterms:modified xsi:type="dcterms:W3CDTF">2020-12-14T03:55:42Z</dcterms:modified>
</cp:coreProperties>
</file>